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4"/>
  </p:sldMasterIdLst>
  <p:notesMasterIdLst>
    <p:notesMasterId r:id="rId29"/>
  </p:notesMasterIdLst>
  <p:handoutMasterIdLst>
    <p:handoutMasterId r:id="rId30"/>
  </p:handoutMasterIdLst>
  <p:sldIdLst>
    <p:sldId id="302" r:id="rId5"/>
    <p:sldId id="303" r:id="rId6"/>
    <p:sldId id="306" r:id="rId7"/>
    <p:sldId id="307" r:id="rId8"/>
    <p:sldId id="294" r:id="rId9"/>
    <p:sldId id="295" r:id="rId10"/>
    <p:sldId id="319" r:id="rId11"/>
    <p:sldId id="320" r:id="rId12"/>
    <p:sldId id="322" r:id="rId13"/>
    <p:sldId id="308" r:id="rId14"/>
    <p:sldId id="296" r:id="rId15"/>
    <p:sldId id="297" r:id="rId16"/>
    <p:sldId id="309" r:id="rId17"/>
    <p:sldId id="310" r:id="rId18"/>
    <p:sldId id="311" r:id="rId19"/>
    <p:sldId id="312" r:id="rId20"/>
    <p:sldId id="305" r:id="rId21"/>
    <p:sldId id="313" r:id="rId22"/>
    <p:sldId id="314" r:id="rId23"/>
    <p:sldId id="315" r:id="rId24"/>
    <p:sldId id="321" r:id="rId25"/>
    <p:sldId id="317" r:id="rId26"/>
    <p:sldId id="318" r:id="rId27"/>
    <p:sldId id="316" r:id="rId28"/>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F0C36D-D5B7-38AD-9D16-B7EA689CBD7F}" v="6" dt="2024-05-02T21:25:21.813"/>
    <p1510:client id="{18B7004B-9786-D7D0-B4F5-8DA26C2B1D27}" v="4" dt="2024-05-03T01:14:23.575"/>
    <p1510:client id="{1957F155-CACE-489F-81FB-B10619CBE3E4}" v="872" dt="2024-05-03T00:17:43.517"/>
    <p1510:client id="{62F78165-5B8B-17C5-17D7-7A37B9AB90BD}" v="63" dt="2024-05-03T00:38:14.423"/>
    <p1510:client id="{E39AA52B-9B26-F7FA-A58A-34223611429B}" v="138" dt="2024-05-02T23:46:28.419"/>
    <p1510:client id="{EA466C8F-C629-EC4F-F7DB-3526BB1D07DC}" v="14" dt="2024-05-03T01:10:44.901"/>
    <p1510:client id="{EA76ABA2-9A22-A2C8-0854-71F247AB4DAC}" v="114" dt="2024-05-03T00:30:29.50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4.xml"/></Relationships>
</file>

<file path=ppt/diagrams/_rels/data1.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 Id="rId14" Type="http://schemas.openxmlformats.org/officeDocument/2006/relationships/image" Target="../media/image22.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 Id="rId14" Type="http://schemas.openxmlformats.org/officeDocument/2006/relationships/image" Target="../media/image22.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375774-DAA8-46D5-ADFF-C143BF3310F1}"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25F42B31-C9E3-415E-90F2-822C47328430}">
      <dgm:prSet/>
      <dgm:spPr/>
      <dgm:t>
        <a:bodyPr/>
        <a:lstStyle/>
        <a:p>
          <a:r>
            <a:rPr lang="en-US"/>
            <a:t>The Convolutional Neural Network (CNN) architecture was structured as follows:</a:t>
          </a:r>
        </a:p>
      </dgm:t>
    </dgm:pt>
    <dgm:pt modelId="{F7AA25CA-A1D5-4D9E-A398-8F1675F655B6}" type="parTrans" cxnId="{7301916C-4262-4AB5-9219-5AD317C7A614}">
      <dgm:prSet/>
      <dgm:spPr/>
      <dgm:t>
        <a:bodyPr/>
        <a:lstStyle/>
        <a:p>
          <a:endParaRPr lang="en-US"/>
        </a:p>
      </dgm:t>
    </dgm:pt>
    <dgm:pt modelId="{5D99D824-8D35-4024-89DD-27139F9B8A84}" type="sibTrans" cxnId="{7301916C-4262-4AB5-9219-5AD317C7A614}">
      <dgm:prSet/>
      <dgm:spPr/>
      <dgm:t>
        <a:bodyPr/>
        <a:lstStyle/>
        <a:p>
          <a:endParaRPr lang="en-US"/>
        </a:p>
      </dgm:t>
    </dgm:pt>
    <dgm:pt modelId="{C67C1371-3AB3-41A9-86D9-D8BDD500EA7B}">
      <dgm:prSet/>
      <dgm:spPr/>
      <dgm:t>
        <a:bodyPr/>
        <a:lstStyle/>
        <a:p>
          <a:r>
            <a:rPr lang="en-US" b="1"/>
            <a:t>Input Layer: </a:t>
          </a:r>
          <a:r>
            <a:rPr lang="en-US"/>
            <a:t>Accepts the preprocessed spectrogram data. </a:t>
          </a:r>
        </a:p>
      </dgm:t>
    </dgm:pt>
    <dgm:pt modelId="{A73F3C3F-39FF-4C11-A3B8-120CBC3D0E5A}" type="parTrans" cxnId="{9D5F4E43-ECCA-4152-BCCF-7ACB3502612C}">
      <dgm:prSet/>
      <dgm:spPr/>
      <dgm:t>
        <a:bodyPr/>
        <a:lstStyle/>
        <a:p>
          <a:endParaRPr lang="en-US"/>
        </a:p>
      </dgm:t>
    </dgm:pt>
    <dgm:pt modelId="{8147FD05-7D06-4121-A8AA-CD16C33879F5}" type="sibTrans" cxnId="{9D5F4E43-ECCA-4152-BCCF-7ACB3502612C}">
      <dgm:prSet/>
      <dgm:spPr/>
      <dgm:t>
        <a:bodyPr/>
        <a:lstStyle/>
        <a:p>
          <a:endParaRPr lang="en-US"/>
        </a:p>
      </dgm:t>
    </dgm:pt>
    <dgm:pt modelId="{E1784D3A-C4DA-4665-BF15-E6A79B9E48C3}">
      <dgm:prSet/>
      <dgm:spPr/>
      <dgm:t>
        <a:bodyPr/>
        <a:lstStyle/>
        <a:p>
          <a:r>
            <a:rPr lang="en-US" b="1"/>
            <a:t>Convolutional Layers: </a:t>
          </a:r>
          <a:r>
            <a:rPr lang="en-US"/>
            <a:t>Three layers with ReLU activation to extract features. </a:t>
          </a:r>
        </a:p>
      </dgm:t>
    </dgm:pt>
    <dgm:pt modelId="{F835E701-76A3-444E-8FB1-928C98E9D77B}" type="parTrans" cxnId="{FF01261C-FC55-40C3-A6FF-0CE42BD6D880}">
      <dgm:prSet/>
      <dgm:spPr/>
      <dgm:t>
        <a:bodyPr/>
        <a:lstStyle/>
        <a:p>
          <a:endParaRPr lang="en-US"/>
        </a:p>
      </dgm:t>
    </dgm:pt>
    <dgm:pt modelId="{8416E520-4C67-45FF-8E89-3E096682F623}" type="sibTrans" cxnId="{FF01261C-FC55-40C3-A6FF-0CE42BD6D880}">
      <dgm:prSet/>
      <dgm:spPr/>
      <dgm:t>
        <a:bodyPr/>
        <a:lstStyle/>
        <a:p>
          <a:endParaRPr lang="en-US"/>
        </a:p>
      </dgm:t>
    </dgm:pt>
    <dgm:pt modelId="{DEA9DC9D-5813-498D-AE23-D8C287BFD171}">
      <dgm:prSet/>
      <dgm:spPr/>
      <dgm:t>
        <a:bodyPr/>
        <a:lstStyle/>
        <a:p>
          <a:r>
            <a:rPr lang="en-US" b="1"/>
            <a:t>Max Pooling Layers: </a:t>
          </a:r>
          <a:r>
            <a:rPr lang="en-US"/>
            <a:t>Positioned after the first and second convolutional layers to reduce dimensionality. </a:t>
          </a:r>
        </a:p>
      </dgm:t>
    </dgm:pt>
    <dgm:pt modelId="{A015984D-59B7-40BF-82E0-30A134703C26}" type="parTrans" cxnId="{910CC260-98D4-4571-ADE3-4FE14C8B9B8A}">
      <dgm:prSet/>
      <dgm:spPr/>
      <dgm:t>
        <a:bodyPr/>
        <a:lstStyle/>
        <a:p>
          <a:endParaRPr lang="en-US"/>
        </a:p>
      </dgm:t>
    </dgm:pt>
    <dgm:pt modelId="{7C9665C0-AA0C-4CE4-8288-067C8463135C}" type="sibTrans" cxnId="{910CC260-98D4-4571-ADE3-4FE14C8B9B8A}">
      <dgm:prSet/>
      <dgm:spPr/>
      <dgm:t>
        <a:bodyPr/>
        <a:lstStyle/>
        <a:p>
          <a:endParaRPr lang="en-US"/>
        </a:p>
      </dgm:t>
    </dgm:pt>
    <dgm:pt modelId="{D2F19C0E-E3CA-4894-9C57-F2EC9A13B384}">
      <dgm:prSet/>
      <dgm:spPr/>
      <dgm:t>
        <a:bodyPr/>
        <a:lstStyle/>
        <a:p>
          <a:r>
            <a:rPr lang="en-US" b="1"/>
            <a:t>Flattening Layer: </a:t>
          </a:r>
          <a:r>
            <a:rPr lang="en-US"/>
            <a:t>Converts 2D feature maps into a 1D vector. </a:t>
          </a:r>
        </a:p>
      </dgm:t>
    </dgm:pt>
    <dgm:pt modelId="{BFA6C1CD-74E8-4CD1-A053-893F53897F06}" type="parTrans" cxnId="{596E0FDC-D810-4FF1-8A85-F7B8DD15ED3F}">
      <dgm:prSet/>
      <dgm:spPr/>
      <dgm:t>
        <a:bodyPr/>
        <a:lstStyle/>
        <a:p>
          <a:endParaRPr lang="en-US"/>
        </a:p>
      </dgm:t>
    </dgm:pt>
    <dgm:pt modelId="{06A8DFD2-045A-4923-BD21-DEF3D908E764}" type="sibTrans" cxnId="{596E0FDC-D810-4FF1-8A85-F7B8DD15ED3F}">
      <dgm:prSet/>
      <dgm:spPr/>
      <dgm:t>
        <a:bodyPr/>
        <a:lstStyle/>
        <a:p>
          <a:endParaRPr lang="en-US"/>
        </a:p>
      </dgm:t>
    </dgm:pt>
    <dgm:pt modelId="{1DE7C3BE-05FF-4E34-BF73-28188D113F4D}">
      <dgm:prSet/>
      <dgm:spPr/>
      <dgm:t>
        <a:bodyPr/>
        <a:lstStyle/>
        <a:p>
          <a:r>
            <a:rPr lang="en-US" b="1"/>
            <a:t>Dense Layers with Dropout: </a:t>
          </a:r>
          <a:r>
            <a:rPr lang="en-US"/>
            <a:t>Two layers with dropout in between to prevent overfitting. </a:t>
          </a:r>
        </a:p>
      </dgm:t>
    </dgm:pt>
    <dgm:pt modelId="{E6AA4790-C93E-4DAB-8F48-18366BACD33C}" type="parTrans" cxnId="{4423E2C3-305E-436C-AEF0-C3B65B4F99D5}">
      <dgm:prSet/>
      <dgm:spPr/>
      <dgm:t>
        <a:bodyPr/>
        <a:lstStyle/>
        <a:p>
          <a:endParaRPr lang="en-US"/>
        </a:p>
      </dgm:t>
    </dgm:pt>
    <dgm:pt modelId="{C151B8BE-B6EC-4000-AC83-2F4B308FAEAD}" type="sibTrans" cxnId="{4423E2C3-305E-436C-AEF0-C3B65B4F99D5}">
      <dgm:prSet/>
      <dgm:spPr/>
      <dgm:t>
        <a:bodyPr/>
        <a:lstStyle/>
        <a:p>
          <a:endParaRPr lang="en-US"/>
        </a:p>
      </dgm:t>
    </dgm:pt>
    <dgm:pt modelId="{CEDAFB2C-8B9F-483F-8788-50412A1E5577}">
      <dgm:prSet/>
      <dgm:spPr/>
      <dgm:t>
        <a:bodyPr/>
        <a:lstStyle/>
        <a:p>
          <a:r>
            <a:rPr lang="en-US" b="1"/>
            <a:t>Output Layer: </a:t>
          </a:r>
          <a:r>
            <a:rPr lang="en-US"/>
            <a:t>A dense layer with SoftMax activation that outputs a probability distribution over 10 classes.</a:t>
          </a:r>
        </a:p>
      </dgm:t>
    </dgm:pt>
    <dgm:pt modelId="{5E42D564-F21F-42BC-BD84-B9D86C4DE95D}" type="parTrans" cxnId="{FA5CD710-DA9E-4F27-9C33-CC76D80BDC0E}">
      <dgm:prSet/>
      <dgm:spPr/>
      <dgm:t>
        <a:bodyPr/>
        <a:lstStyle/>
        <a:p>
          <a:endParaRPr lang="en-US"/>
        </a:p>
      </dgm:t>
    </dgm:pt>
    <dgm:pt modelId="{D0C9CA15-2B66-48B7-ACE5-F3461D5D3F5F}" type="sibTrans" cxnId="{FA5CD710-DA9E-4F27-9C33-CC76D80BDC0E}">
      <dgm:prSet/>
      <dgm:spPr/>
      <dgm:t>
        <a:bodyPr/>
        <a:lstStyle/>
        <a:p>
          <a:endParaRPr lang="en-US"/>
        </a:p>
      </dgm:t>
    </dgm:pt>
    <dgm:pt modelId="{F3EAAF8C-8377-4237-BC75-A9EBF13B2F00}" type="pres">
      <dgm:prSet presAssocID="{A2375774-DAA8-46D5-ADFF-C143BF3310F1}" presName="root" presStyleCnt="0">
        <dgm:presLayoutVars>
          <dgm:dir/>
          <dgm:resizeHandles val="exact"/>
        </dgm:presLayoutVars>
      </dgm:prSet>
      <dgm:spPr/>
    </dgm:pt>
    <dgm:pt modelId="{495DAE41-5CB9-4C00-A4BA-D85F687B5D02}" type="pres">
      <dgm:prSet presAssocID="{25F42B31-C9E3-415E-90F2-822C47328430}" presName="compNode" presStyleCnt="0"/>
      <dgm:spPr/>
    </dgm:pt>
    <dgm:pt modelId="{5ECEE2EB-050D-4749-8ADB-34D87BF46BA1}" type="pres">
      <dgm:prSet presAssocID="{25F42B31-C9E3-415E-90F2-822C47328430}" presName="bgRect" presStyleLbl="bgShp" presStyleIdx="0" presStyleCnt="7"/>
      <dgm:spPr/>
    </dgm:pt>
    <dgm:pt modelId="{FAF70705-4728-4A9A-9948-9865A11AF204}" type="pres">
      <dgm:prSet presAssocID="{25F42B31-C9E3-415E-90F2-822C47328430}"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Voice"/>
        </a:ext>
      </dgm:extLst>
    </dgm:pt>
    <dgm:pt modelId="{5DC2CBC5-07E7-4A0F-9C6D-0BB931F2A9EA}" type="pres">
      <dgm:prSet presAssocID="{25F42B31-C9E3-415E-90F2-822C47328430}" presName="spaceRect" presStyleCnt="0"/>
      <dgm:spPr/>
    </dgm:pt>
    <dgm:pt modelId="{264AC2B9-2B82-43F7-8A49-EDFE2F1EBD0B}" type="pres">
      <dgm:prSet presAssocID="{25F42B31-C9E3-415E-90F2-822C47328430}" presName="parTx" presStyleLbl="revTx" presStyleIdx="0" presStyleCnt="7">
        <dgm:presLayoutVars>
          <dgm:chMax val="0"/>
          <dgm:chPref val="0"/>
        </dgm:presLayoutVars>
      </dgm:prSet>
      <dgm:spPr/>
    </dgm:pt>
    <dgm:pt modelId="{6A19B6B0-7372-4B7E-8ED2-77F57F38B295}" type="pres">
      <dgm:prSet presAssocID="{5D99D824-8D35-4024-89DD-27139F9B8A84}" presName="sibTrans" presStyleCnt="0"/>
      <dgm:spPr/>
    </dgm:pt>
    <dgm:pt modelId="{54C8A537-0224-4A1C-90D8-2D65EC4D4C3B}" type="pres">
      <dgm:prSet presAssocID="{C67C1371-3AB3-41A9-86D9-D8BDD500EA7B}" presName="compNode" presStyleCnt="0"/>
      <dgm:spPr/>
    </dgm:pt>
    <dgm:pt modelId="{F088D0FA-C59E-4358-990A-719E65605B95}" type="pres">
      <dgm:prSet presAssocID="{C67C1371-3AB3-41A9-86D9-D8BDD500EA7B}" presName="bgRect" presStyleLbl="bgShp" presStyleIdx="1" presStyleCnt="7"/>
      <dgm:spPr/>
    </dgm:pt>
    <dgm:pt modelId="{B3352756-8AB9-4680-94DC-C9704E8EEA9D}" type="pres">
      <dgm:prSet presAssocID="{C67C1371-3AB3-41A9-86D9-D8BDD500EA7B}"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now"/>
        </a:ext>
      </dgm:extLst>
    </dgm:pt>
    <dgm:pt modelId="{5265D715-E65A-4C71-92AB-684F81085CEA}" type="pres">
      <dgm:prSet presAssocID="{C67C1371-3AB3-41A9-86D9-D8BDD500EA7B}" presName="spaceRect" presStyleCnt="0"/>
      <dgm:spPr/>
    </dgm:pt>
    <dgm:pt modelId="{ADF8A0B0-0ABD-4C4A-9F62-B1427D3B5669}" type="pres">
      <dgm:prSet presAssocID="{C67C1371-3AB3-41A9-86D9-D8BDD500EA7B}" presName="parTx" presStyleLbl="revTx" presStyleIdx="1" presStyleCnt="7">
        <dgm:presLayoutVars>
          <dgm:chMax val="0"/>
          <dgm:chPref val="0"/>
        </dgm:presLayoutVars>
      </dgm:prSet>
      <dgm:spPr/>
    </dgm:pt>
    <dgm:pt modelId="{45C4ED4C-4AA4-45F8-A953-8726DA8E8677}" type="pres">
      <dgm:prSet presAssocID="{8147FD05-7D06-4121-A8AA-CD16C33879F5}" presName="sibTrans" presStyleCnt="0"/>
      <dgm:spPr/>
    </dgm:pt>
    <dgm:pt modelId="{10680FD5-1EA7-47B6-9565-C01940CCBA78}" type="pres">
      <dgm:prSet presAssocID="{E1784D3A-C4DA-4665-BF15-E6A79B9E48C3}" presName="compNode" presStyleCnt="0"/>
      <dgm:spPr/>
    </dgm:pt>
    <dgm:pt modelId="{86EBF78B-E42A-4CCA-BD15-4C187698DCFE}" type="pres">
      <dgm:prSet presAssocID="{E1784D3A-C4DA-4665-BF15-E6A79B9E48C3}" presName="bgRect" presStyleLbl="bgShp" presStyleIdx="2" presStyleCnt="7"/>
      <dgm:spPr/>
    </dgm:pt>
    <dgm:pt modelId="{47350FD8-AB5D-4F06-8894-32DB2406A027}" type="pres">
      <dgm:prSet presAssocID="{E1784D3A-C4DA-4665-BF15-E6A79B9E48C3}"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lue"/>
        </a:ext>
      </dgm:extLst>
    </dgm:pt>
    <dgm:pt modelId="{5ABB3023-00BE-42C2-94AE-8B5144D5143F}" type="pres">
      <dgm:prSet presAssocID="{E1784D3A-C4DA-4665-BF15-E6A79B9E48C3}" presName="spaceRect" presStyleCnt="0"/>
      <dgm:spPr/>
    </dgm:pt>
    <dgm:pt modelId="{931AEE79-DFFD-401E-9F57-EE7BF367DC8C}" type="pres">
      <dgm:prSet presAssocID="{E1784D3A-C4DA-4665-BF15-E6A79B9E48C3}" presName="parTx" presStyleLbl="revTx" presStyleIdx="2" presStyleCnt="7">
        <dgm:presLayoutVars>
          <dgm:chMax val="0"/>
          <dgm:chPref val="0"/>
        </dgm:presLayoutVars>
      </dgm:prSet>
      <dgm:spPr/>
    </dgm:pt>
    <dgm:pt modelId="{1DF8CB22-2C60-47B5-A3B1-5EC22F7F313F}" type="pres">
      <dgm:prSet presAssocID="{8416E520-4C67-45FF-8E89-3E096682F623}" presName="sibTrans" presStyleCnt="0"/>
      <dgm:spPr/>
    </dgm:pt>
    <dgm:pt modelId="{2A49A9EF-D893-43C5-8030-815903083B9F}" type="pres">
      <dgm:prSet presAssocID="{DEA9DC9D-5813-498D-AE23-D8C287BFD171}" presName="compNode" presStyleCnt="0"/>
      <dgm:spPr/>
    </dgm:pt>
    <dgm:pt modelId="{9EE61143-B04A-4AE8-9ED4-CD9F6D96F0BB}" type="pres">
      <dgm:prSet presAssocID="{DEA9DC9D-5813-498D-AE23-D8C287BFD171}" presName="bgRect" presStyleLbl="bgShp" presStyleIdx="3" presStyleCnt="7"/>
      <dgm:spPr/>
    </dgm:pt>
    <dgm:pt modelId="{D759F43D-AA53-45E5-AB17-E7E03C9DB05C}" type="pres">
      <dgm:prSet presAssocID="{DEA9DC9D-5813-498D-AE23-D8C287BFD171}"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ridge scene"/>
        </a:ext>
      </dgm:extLst>
    </dgm:pt>
    <dgm:pt modelId="{0CC0AF71-6D8C-4715-B573-4228AE7B1D32}" type="pres">
      <dgm:prSet presAssocID="{DEA9DC9D-5813-498D-AE23-D8C287BFD171}" presName="spaceRect" presStyleCnt="0"/>
      <dgm:spPr/>
    </dgm:pt>
    <dgm:pt modelId="{EFD6729F-3949-4DFF-BD47-17AF1802DDD8}" type="pres">
      <dgm:prSet presAssocID="{DEA9DC9D-5813-498D-AE23-D8C287BFD171}" presName="parTx" presStyleLbl="revTx" presStyleIdx="3" presStyleCnt="7">
        <dgm:presLayoutVars>
          <dgm:chMax val="0"/>
          <dgm:chPref val="0"/>
        </dgm:presLayoutVars>
      </dgm:prSet>
      <dgm:spPr/>
    </dgm:pt>
    <dgm:pt modelId="{683090EF-DB9A-446A-AA24-C41D767ECA69}" type="pres">
      <dgm:prSet presAssocID="{7C9665C0-AA0C-4CE4-8288-067C8463135C}" presName="sibTrans" presStyleCnt="0"/>
      <dgm:spPr/>
    </dgm:pt>
    <dgm:pt modelId="{E7156BCB-18C8-4839-AFB5-6EEB7A0157B4}" type="pres">
      <dgm:prSet presAssocID="{D2F19C0E-E3CA-4894-9C57-F2EC9A13B384}" presName="compNode" presStyleCnt="0"/>
      <dgm:spPr/>
    </dgm:pt>
    <dgm:pt modelId="{9B9BB738-0A3C-4D54-87BA-2B67CBDE02F2}" type="pres">
      <dgm:prSet presAssocID="{D2F19C0E-E3CA-4894-9C57-F2EC9A13B384}" presName="bgRect" presStyleLbl="bgShp" presStyleIdx="4" presStyleCnt="7"/>
      <dgm:spPr/>
    </dgm:pt>
    <dgm:pt modelId="{A15D57DA-082D-403E-92D7-5D4D3BE6CF37}" type="pres">
      <dgm:prSet presAssocID="{D2F19C0E-E3CA-4894-9C57-F2EC9A13B384}"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eckmark"/>
        </a:ext>
      </dgm:extLst>
    </dgm:pt>
    <dgm:pt modelId="{8BCD8431-2032-4DD7-9F5F-D58B6D45E1A2}" type="pres">
      <dgm:prSet presAssocID="{D2F19C0E-E3CA-4894-9C57-F2EC9A13B384}" presName="spaceRect" presStyleCnt="0"/>
      <dgm:spPr/>
    </dgm:pt>
    <dgm:pt modelId="{0BF4591D-4E9A-42DE-BDD5-4D3874CF4228}" type="pres">
      <dgm:prSet presAssocID="{D2F19C0E-E3CA-4894-9C57-F2EC9A13B384}" presName="parTx" presStyleLbl="revTx" presStyleIdx="4" presStyleCnt="7">
        <dgm:presLayoutVars>
          <dgm:chMax val="0"/>
          <dgm:chPref val="0"/>
        </dgm:presLayoutVars>
      </dgm:prSet>
      <dgm:spPr/>
    </dgm:pt>
    <dgm:pt modelId="{BD34F61F-0263-44FF-884B-6495AE87519E}" type="pres">
      <dgm:prSet presAssocID="{06A8DFD2-045A-4923-BD21-DEF3D908E764}" presName="sibTrans" presStyleCnt="0"/>
      <dgm:spPr/>
    </dgm:pt>
    <dgm:pt modelId="{50EDE020-53BD-45F2-B4FA-BC4FDEBD4F69}" type="pres">
      <dgm:prSet presAssocID="{1DE7C3BE-05FF-4E34-BF73-28188D113F4D}" presName="compNode" presStyleCnt="0"/>
      <dgm:spPr/>
    </dgm:pt>
    <dgm:pt modelId="{5CD0F6FE-55CD-4361-8BC9-5D1B69D63F74}" type="pres">
      <dgm:prSet presAssocID="{1DE7C3BE-05FF-4E34-BF73-28188D113F4D}" presName="bgRect" presStyleLbl="bgShp" presStyleIdx="5" presStyleCnt="7"/>
      <dgm:spPr/>
    </dgm:pt>
    <dgm:pt modelId="{F5D6C044-FF4A-4BC7-8911-F43C14038382}" type="pres">
      <dgm:prSet presAssocID="{1DE7C3BE-05FF-4E34-BF73-28188D113F4D}"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Disconnected"/>
        </a:ext>
      </dgm:extLst>
    </dgm:pt>
    <dgm:pt modelId="{F4E9FEDD-65EB-4596-A243-A5C0F60FC291}" type="pres">
      <dgm:prSet presAssocID="{1DE7C3BE-05FF-4E34-BF73-28188D113F4D}" presName="spaceRect" presStyleCnt="0"/>
      <dgm:spPr/>
    </dgm:pt>
    <dgm:pt modelId="{FE4B0253-5E10-4399-9110-288CA9FB430C}" type="pres">
      <dgm:prSet presAssocID="{1DE7C3BE-05FF-4E34-BF73-28188D113F4D}" presName="parTx" presStyleLbl="revTx" presStyleIdx="5" presStyleCnt="7">
        <dgm:presLayoutVars>
          <dgm:chMax val="0"/>
          <dgm:chPref val="0"/>
        </dgm:presLayoutVars>
      </dgm:prSet>
      <dgm:spPr/>
    </dgm:pt>
    <dgm:pt modelId="{2E09609A-4712-42F8-B5C2-DDA68994157C}" type="pres">
      <dgm:prSet presAssocID="{C151B8BE-B6EC-4000-AC83-2F4B308FAEAD}" presName="sibTrans" presStyleCnt="0"/>
      <dgm:spPr/>
    </dgm:pt>
    <dgm:pt modelId="{570182B4-43D9-4DBA-AE8D-00117A4E0407}" type="pres">
      <dgm:prSet presAssocID="{CEDAFB2C-8B9F-483F-8788-50412A1E5577}" presName="compNode" presStyleCnt="0"/>
      <dgm:spPr/>
    </dgm:pt>
    <dgm:pt modelId="{3C9388B5-EDCA-43E4-90A5-9DBD8310DDC6}" type="pres">
      <dgm:prSet presAssocID="{CEDAFB2C-8B9F-483F-8788-50412A1E5577}" presName="bgRect" presStyleLbl="bgShp" presStyleIdx="6" presStyleCnt="7"/>
      <dgm:spPr/>
    </dgm:pt>
    <dgm:pt modelId="{5A994016-2885-495C-B9A7-FB60E53949EF}" type="pres">
      <dgm:prSet presAssocID="{CEDAFB2C-8B9F-483F-8788-50412A1E5577}"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Flowchart"/>
        </a:ext>
      </dgm:extLst>
    </dgm:pt>
    <dgm:pt modelId="{7A11F7E4-C1BE-4DF8-AC7E-3130CD98D606}" type="pres">
      <dgm:prSet presAssocID="{CEDAFB2C-8B9F-483F-8788-50412A1E5577}" presName="spaceRect" presStyleCnt="0"/>
      <dgm:spPr/>
    </dgm:pt>
    <dgm:pt modelId="{D6B8B8CE-F314-40DE-BD4B-A4C7C8B90DFA}" type="pres">
      <dgm:prSet presAssocID="{CEDAFB2C-8B9F-483F-8788-50412A1E5577}" presName="parTx" presStyleLbl="revTx" presStyleIdx="6" presStyleCnt="7">
        <dgm:presLayoutVars>
          <dgm:chMax val="0"/>
          <dgm:chPref val="0"/>
        </dgm:presLayoutVars>
      </dgm:prSet>
      <dgm:spPr/>
    </dgm:pt>
  </dgm:ptLst>
  <dgm:cxnLst>
    <dgm:cxn modelId="{FA5CD710-DA9E-4F27-9C33-CC76D80BDC0E}" srcId="{A2375774-DAA8-46D5-ADFF-C143BF3310F1}" destId="{CEDAFB2C-8B9F-483F-8788-50412A1E5577}" srcOrd="6" destOrd="0" parTransId="{5E42D564-F21F-42BC-BD84-B9D86C4DE95D}" sibTransId="{D0C9CA15-2B66-48B7-ACE5-F3461D5D3F5F}"/>
    <dgm:cxn modelId="{FF01261C-FC55-40C3-A6FF-0CE42BD6D880}" srcId="{A2375774-DAA8-46D5-ADFF-C143BF3310F1}" destId="{E1784D3A-C4DA-4665-BF15-E6A79B9E48C3}" srcOrd="2" destOrd="0" parTransId="{F835E701-76A3-444E-8FB1-928C98E9D77B}" sibTransId="{8416E520-4C67-45FF-8E89-3E096682F623}"/>
    <dgm:cxn modelId="{548AE420-2CCE-49BC-9C64-339F61224D58}" type="presOf" srcId="{DEA9DC9D-5813-498D-AE23-D8C287BFD171}" destId="{EFD6729F-3949-4DFF-BD47-17AF1802DDD8}" srcOrd="0" destOrd="0" presId="urn:microsoft.com/office/officeart/2018/2/layout/IconVerticalSolidList"/>
    <dgm:cxn modelId="{64C08B29-565D-44FF-BE5E-A86D6C827FD0}" type="presOf" srcId="{A2375774-DAA8-46D5-ADFF-C143BF3310F1}" destId="{F3EAAF8C-8377-4237-BC75-A9EBF13B2F00}" srcOrd="0" destOrd="0" presId="urn:microsoft.com/office/officeart/2018/2/layout/IconVerticalSolidList"/>
    <dgm:cxn modelId="{3951A540-9A77-4043-A8B9-758EE52114D9}" type="presOf" srcId="{D2F19C0E-E3CA-4894-9C57-F2EC9A13B384}" destId="{0BF4591D-4E9A-42DE-BDD5-4D3874CF4228}" srcOrd="0" destOrd="0" presId="urn:microsoft.com/office/officeart/2018/2/layout/IconVerticalSolidList"/>
    <dgm:cxn modelId="{A5EE9F60-28A0-44E0-B52E-FBAABF74E515}" type="presOf" srcId="{E1784D3A-C4DA-4665-BF15-E6A79B9E48C3}" destId="{931AEE79-DFFD-401E-9F57-EE7BF367DC8C}" srcOrd="0" destOrd="0" presId="urn:microsoft.com/office/officeart/2018/2/layout/IconVerticalSolidList"/>
    <dgm:cxn modelId="{910CC260-98D4-4571-ADE3-4FE14C8B9B8A}" srcId="{A2375774-DAA8-46D5-ADFF-C143BF3310F1}" destId="{DEA9DC9D-5813-498D-AE23-D8C287BFD171}" srcOrd="3" destOrd="0" parTransId="{A015984D-59B7-40BF-82E0-30A134703C26}" sibTransId="{7C9665C0-AA0C-4CE4-8288-067C8463135C}"/>
    <dgm:cxn modelId="{9D5F4E43-ECCA-4152-BCCF-7ACB3502612C}" srcId="{A2375774-DAA8-46D5-ADFF-C143BF3310F1}" destId="{C67C1371-3AB3-41A9-86D9-D8BDD500EA7B}" srcOrd="1" destOrd="0" parTransId="{A73F3C3F-39FF-4C11-A3B8-120CBC3D0E5A}" sibTransId="{8147FD05-7D06-4121-A8AA-CD16C33879F5}"/>
    <dgm:cxn modelId="{7301916C-4262-4AB5-9219-5AD317C7A614}" srcId="{A2375774-DAA8-46D5-ADFF-C143BF3310F1}" destId="{25F42B31-C9E3-415E-90F2-822C47328430}" srcOrd="0" destOrd="0" parTransId="{F7AA25CA-A1D5-4D9E-A398-8F1675F655B6}" sibTransId="{5D99D824-8D35-4024-89DD-27139F9B8A84}"/>
    <dgm:cxn modelId="{D8426854-B12B-437C-8593-BBE218AC2030}" type="presOf" srcId="{C67C1371-3AB3-41A9-86D9-D8BDD500EA7B}" destId="{ADF8A0B0-0ABD-4C4A-9F62-B1427D3B5669}" srcOrd="0" destOrd="0" presId="urn:microsoft.com/office/officeart/2018/2/layout/IconVerticalSolidList"/>
    <dgm:cxn modelId="{AE596C97-E729-412C-BF98-8355556F6EC8}" type="presOf" srcId="{CEDAFB2C-8B9F-483F-8788-50412A1E5577}" destId="{D6B8B8CE-F314-40DE-BD4B-A4C7C8B90DFA}" srcOrd="0" destOrd="0" presId="urn:microsoft.com/office/officeart/2018/2/layout/IconVerticalSolidList"/>
    <dgm:cxn modelId="{13DA2D9B-AA7D-412F-B9BF-CD6D79CDB365}" type="presOf" srcId="{1DE7C3BE-05FF-4E34-BF73-28188D113F4D}" destId="{FE4B0253-5E10-4399-9110-288CA9FB430C}" srcOrd="0" destOrd="0" presId="urn:microsoft.com/office/officeart/2018/2/layout/IconVerticalSolidList"/>
    <dgm:cxn modelId="{4423E2C3-305E-436C-AEF0-C3B65B4F99D5}" srcId="{A2375774-DAA8-46D5-ADFF-C143BF3310F1}" destId="{1DE7C3BE-05FF-4E34-BF73-28188D113F4D}" srcOrd="5" destOrd="0" parTransId="{E6AA4790-C93E-4DAB-8F48-18366BACD33C}" sibTransId="{C151B8BE-B6EC-4000-AC83-2F4B308FAEAD}"/>
    <dgm:cxn modelId="{946DC2CD-A42F-435B-80C3-875E6B5C8474}" type="presOf" srcId="{25F42B31-C9E3-415E-90F2-822C47328430}" destId="{264AC2B9-2B82-43F7-8A49-EDFE2F1EBD0B}" srcOrd="0" destOrd="0" presId="urn:microsoft.com/office/officeart/2018/2/layout/IconVerticalSolidList"/>
    <dgm:cxn modelId="{596E0FDC-D810-4FF1-8A85-F7B8DD15ED3F}" srcId="{A2375774-DAA8-46D5-ADFF-C143BF3310F1}" destId="{D2F19C0E-E3CA-4894-9C57-F2EC9A13B384}" srcOrd="4" destOrd="0" parTransId="{BFA6C1CD-74E8-4CD1-A053-893F53897F06}" sibTransId="{06A8DFD2-045A-4923-BD21-DEF3D908E764}"/>
    <dgm:cxn modelId="{C97AFC82-6713-4577-AFB8-FBAC415E8814}" type="presParOf" srcId="{F3EAAF8C-8377-4237-BC75-A9EBF13B2F00}" destId="{495DAE41-5CB9-4C00-A4BA-D85F687B5D02}" srcOrd="0" destOrd="0" presId="urn:microsoft.com/office/officeart/2018/2/layout/IconVerticalSolidList"/>
    <dgm:cxn modelId="{1CE238DB-DCA6-4510-A83F-21FF70A911FA}" type="presParOf" srcId="{495DAE41-5CB9-4C00-A4BA-D85F687B5D02}" destId="{5ECEE2EB-050D-4749-8ADB-34D87BF46BA1}" srcOrd="0" destOrd="0" presId="urn:microsoft.com/office/officeart/2018/2/layout/IconVerticalSolidList"/>
    <dgm:cxn modelId="{1201AFB1-4A24-49D8-BF84-662505986A6E}" type="presParOf" srcId="{495DAE41-5CB9-4C00-A4BA-D85F687B5D02}" destId="{FAF70705-4728-4A9A-9948-9865A11AF204}" srcOrd="1" destOrd="0" presId="urn:microsoft.com/office/officeart/2018/2/layout/IconVerticalSolidList"/>
    <dgm:cxn modelId="{786EDA02-B6DD-4230-AE3D-D3C8D1683215}" type="presParOf" srcId="{495DAE41-5CB9-4C00-A4BA-D85F687B5D02}" destId="{5DC2CBC5-07E7-4A0F-9C6D-0BB931F2A9EA}" srcOrd="2" destOrd="0" presId="urn:microsoft.com/office/officeart/2018/2/layout/IconVerticalSolidList"/>
    <dgm:cxn modelId="{19C1F0FE-A506-433B-AAE0-AD96FA13229E}" type="presParOf" srcId="{495DAE41-5CB9-4C00-A4BA-D85F687B5D02}" destId="{264AC2B9-2B82-43F7-8A49-EDFE2F1EBD0B}" srcOrd="3" destOrd="0" presId="urn:microsoft.com/office/officeart/2018/2/layout/IconVerticalSolidList"/>
    <dgm:cxn modelId="{46BB59CC-C6B9-4B9C-BA21-DF74BF09ABA9}" type="presParOf" srcId="{F3EAAF8C-8377-4237-BC75-A9EBF13B2F00}" destId="{6A19B6B0-7372-4B7E-8ED2-77F57F38B295}" srcOrd="1" destOrd="0" presId="urn:microsoft.com/office/officeart/2018/2/layout/IconVerticalSolidList"/>
    <dgm:cxn modelId="{54C6708B-6DEC-4362-B9E7-7E81A649B4F9}" type="presParOf" srcId="{F3EAAF8C-8377-4237-BC75-A9EBF13B2F00}" destId="{54C8A537-0224-4A1C-90D8-2D65EC4D4C3B}" srcOrd="2" destOrd="0" presId="urn:microsoft.com/office/officeart/2018/2/layout/IconVerticalSolidList"/>
    <dgm:cxn modelId="{8DDF1271-C6BF-43DB-AE96-1412839B32F2}" type="presParOf" srcId="{54C8A537-0224-4A1C-90D8-2D65EC4D4C3B}" destId="{F088D0FA-C59E-4358-990A-719E65605B95}" srcOrd="0" destOrd="0" presId="urn:microsoft.com/office/officeart/2018/2/layout/IconVerticalSolidList"/>
    <dgm:cxn modelId="{CC310626-96A9-4C0B-A18F-29857400579D}" type="presParOf" srcId="{54C8A537-0224-4A1C-90D8-2D65EC4D4C3B}" destId="{B3352756-8AB9-4680-94DC-C9704E8EEA9D}" srcOrd="1" destOrd="0" presId="urn:microsoft.com/office/officeart/2018/2/layout/IconVerticalSolidList"/>
    <dgm:cxn modelId="{F451D7B2-2E63-46C8-B0B4-68982139F1D2}" type="presParOf" srcId="{54C8A537-0224-4A1C-90D8-2D65EC4D4C3B}" destId="{5265D715-E65A-4C71-92AB-684F81085CEA}" srcOrd="2" destOrd="0" presId="urn:microsoft.com/office/officeart/2018/2/layout/IconVerticalSolidList"/>
    <dgm:cxn modelId="{51917E99-EABA-4C5F-9953-7922CFF98F74}" type="presParOf" srcId="{54C8A537-0224-4A1C-90D8-2D65EC4D4C3B}" destId="{ADF8A0B0-0ABD-4C4A-9F62-B1427D3B5669}" srcOrd="3" destOrd="0" presId="urn:microsoft.com/office/officeart/2018/2/layout/IconVerticalSolidList"/>
    <dgm:cxn modelId="{48719B77-9884-408E-A5B1-E9C566D219F0}" type="presParOf" srcId="{F3EAAF8C-8377-4237-BC75-A9EBF13B2F00}" destId="{45C4ED4C-4AA4-45F8-A953-8726DA8E8677}" srcOrd="3" destOrd="0" presId="urn:microsoft.com/office/officeart/2018/2/layout/IconVerticalSolidList"/>
    <dgm:cxn modelId="{BBD62F18-372B-4C48-B742-75B3832812A0}" type="presParOf" srcId="{F3EAAF8C-8377-4237-BC75-A9EBF13B2F00}" destId="{10680FD5-1EA7-47B6-9565-C01940CCBA78}" srcOrd="4" destOrd="0" presId="urn:microsoft.com/office/officeart/2018/2/layout/IconVerticalSolidList"/>
    <dgm:cxn modelId="{C16C9492-C871-435C-B0E6-D8B5483A5B43}" type="presParOf" srcId="{10680FD5-1EA7-47B6-9565-C01940CCBA78}" destId="{86EBF78B-E42A-4CCA-BD15-4C187698DCFE}" srcOrd="0" destOrd="0" presId="urn:microsoft.com/office/officeart/2018/2/layout/IconVerticalSolidList"/>
    <dgm:cxn modelId="{BD3CD126-C58A-4387-BE6E-81B2516CEF47}" type="presParOf" srcId="{10680FD5-1EA7-47B6-9565-C01940CCBA78}" destId="{47350FD8-AB5D-4F06-8894-32DB2406A027}" srcOrd="1" destOrd="0" presId="urn:microsoft.com/office/officeart/2018/2/layout/IconVerticalSolidList"/>
    <dgm:cxn modelId="{5ADF4FDE-56B8-4CC2-9EE7-B279A6994693}" type="presParOf" srcId="{10680FD5-1EA7-47B6-9565-C01940CCBA78}" destId="{5ABB3023-00BE-42C2-94AE-8B5144D5143F}" srcOrd="2" destOrd="0" presId="urn:microsoft.com/office/officeart/2018/2/layout/IconVerticalSolidList"/>
    <dgm:cxn modelId="{8A8435D2-4442-475E-AC35-83C5745A9B8A}" type="presParOf" srcId="{10680FD5-1EA7-47B6-9565-C01940CCBA78}" destId="{931AEE79-DFFD-401E-9F57-EE7BF367DC8C}" srcOrd="3" destOrd="0" presId="urn:microsoft.com/office/officeart/2018/2/layout/IconVerticalSolidList"/>
    <dgm:cxn modelId="{1E1458E3-E19E-4A41-A15F-C9D90B90B229}" type="presParOf" srcId="{F3EAAF8C-8377-4237-BC75-A9EBF13B2F00}" destId="{1DF8CB22-2C60-47B5-A3B1-5EC22F7F313F}" srcOrd="5" destOrd="0" presId="urn:microsoft.com/office/officeart/2018/2/layout/IconVerticalSolidList"/>
    <dgm:cxn modelId="{928444BB-8FBF-450A-B66D-053C9D7F6138}" type="presParOf" srcId="{F3EAAF8C-8377-4237-BC75-A9EBF13B2F00}" destId="{2A49A9EF-D893-43C5-8030-815903083B9F}" srcOrd="6" destOrd="0" presId="urn:microsoft.com/office/officeart/2018/2/layout/IconVerticalSolidList"/>
    <dgm:cxn modelId="{EFE3150A-D000-4F03-A17F-A3674EF1C8E8}" type="presParOf" srcId="{2A49A9EF-D893-43C5-8030-815903083B9F}" destId="{9EE61143-B04A-4AE8-9ED4-CD9F6D96F0BB}" srcOrd="0" destOrd="0" presId="urn:microsoft.com/office/officeart/2018/2/layout/IconVerticalSolidList"/>
    <dgm:cxn modelId="{F438611C-E1B9-491D-B801-4963018E1110}" type="presParOf" srcId="{2A49A9EF-D893-43C5-8030-815903083B9F}" destId="{D759F43D-AA53-45E5-AB17-E7E03C9DB05C}" srcOrd="1" destOrd="0" presId="urn:microsoft.com/office/officeart/2018/2/layout/IconVerticalSolidList"/>
    <dgm:cxn modelId="{93EAF45E-CFC4-402A-A306-43EB2CDA7889}" type="presParOf" srcId="{2A49A9EF-D893-43C5-8030-815903083B9F}" destId="{0CC0AF71-6D8C-4715-B573-4228AE7B1D32}" srcOrd="2" destOrd="0" presId="urn:microsoft.com/office/officeart/2018/2/layout/IconVerticalSolidList"/>
    <dgm:cxn modelId="{4D9A055A-67A3-4067-9115-E33DAC09CCE7}" type="presParOf" srcId="{2A49A9EF-D893-43C5-8030-815903083B9F}" destId="{EFD6729F-3949-4DFF-BD47-17AF1802DDD8}" srcOrd="3" destOrd="0" presId="urn:microsoft.com/office/officeart/2018/2/layout/IconVerticalSolidList"/>
    <dgm:cxn modelId="{CDD3DC32-B6F9-47B6-92CC-FC14D9202EB2}" type="presParOf" srcId="{F3EAAF8C-8377-4237-BC75-A9EBF13B2F00}" destId="{683090EF-DB9A-446A-AA24-C41D767ECA69}" srcOrd="7" destOrd="0" presId="urn:microsoft.com/office/officeart/2018/2/layout/IconVerticalSolidList"/>
    <dgm:cxn modelId="{02F7CB31-1BE5-4037-9D4D-1E332DC18C57}" type="presParOf" srcId="{F3EAAF8C-8377-4237-BC75-A9EBF13B2F00}" destId="{E7156BCB-18C8-4839-AFB5-6EEB7A0157B4}" srcOrd="8" destOrd="0" presId="urn:microsoft.com/office/officeart/2018/2/layout/IconVerticalSolidList"/>
    <dgm:cxn modelId="{E917745F-07DB-40F4-8FC5-F04435411530}" type="presParOf" srcId="{E7156BCB-18C8-4839-AFB5-6EEB7A0157B4}" destId="{9B9BB738-0A3C-4D54-87BA-2B67CBDE02F2}" srcOrd="0" destOrd="0" presId="urn:microsoft.com/office/officeart/2018/2/layout/IconVerticalSolidList"/>
    <dgm:cxn modelId="{AEE232E5-E6C6-4329-95AD-0EA9955CA348}" type="presParOf" srcId="{E7156BCB-18C8-4839-AFB5-6EEB7A0157B4}" destId="{A15D57DA-082D-403E-92D7-5D4D3BE6CF37}" srcOrd="1" destOrd="0" presId="urn:microsoft.com/office/officeart/2018/2/layout/IconVerticalSolidList"/>
    <dgm:cxn modelId="{4AB819EF-DCDC-416B-B0DA-2FBA1A3C768B}" type="presParOf" srcId="{E7156BCB-18C8-4839-AFB5-6EEB7A0157B4}" destId="{8BCD8431-2032-4DD7-9F5F-D58B6D45E1A2}" srcOrd="2" destOrd="0" presId="urn:microsoft.com/office/officeart/2018/2/layout/IconVerticalSolidList"/>
    <dgm:cxn modelId="{9750353E-9D40-4D33-B553-A71FDD468D3D}" type="presParOf" srcId="{E7156BCB-18C8-4839-AFB5-6EEB7A0157B4}" destId="{0BF4591D-4E9A-42DE-BDD5-4D3874CF4228}" srcOrd="3" destOrd="0" presId="urn:microsoft.com/office/officeart/2018/2/layout/IconVerticalSolidList"/>
    <dgm:cxn modelId="{08462895-DF47-45E0-A1E1-0DE2285CE789}" type="presParOf" srcId="{F3EAAF8C-8377-4237-BC75-A9EBF13B2F00}" destId="{BD34F61F-0263-44FF-884B-6495AE87519E}" srcOrd="9" destOrd="0" presId="urn:microsoft.com/office/officeart/2018/2/layout/IconVerticalSolidList"/>
    <dgm:cxn modelId="{0EE51E30-35B4-4CDB-B1BD-5EBE08F3429A}" type="presParOf" srcId="{F3EAAF8C-8377-4237-BC75-A9EBF13B2F00}" destId="{50EDE020-53BD-45F2-B4FA-BC4FDEBD4F69}" srcOrd="10" destOrd="0" presId="urn:microsoft.com/office/officeart/2018/2/layout/IconVerticalSolidList"/>
    <dgm:cxn modelId="{6EB8DF2F-47F5-466B-AB8E-C8A7139E9C9F}" type="presParOf" srcId="{50EDE020-53BD-45F2-B4FA-BC4FDEBD4F69}" destId="{5CD0F6FE-55CD-4361-8BC9-5D1B69D63F74}" srcOrd="0" destOrd="0" presId="urn:microsoft.com/office/officeart/2018/2/layout/IconVerticalSolidList"/>
    <dgm:cxn modelId="{D73016F3-9279-4DBC-BF8C-5FF0EB9099CD}" type="presParOf" srcId="{50EDE020-53BD-45F2-B4FA-BC4FDEBD4F69}" destId="{F5D6C044-FF4A-4BC7-8911-F43C14038382}" srcOrd="1" destOrd="0" presId="urn:microsoft.com/office/officeart/2018/2/layout/IconVerticalSolidList"/>
    <dgm:cxn modelId="{6E960119-DC2E-43EC-8119-F267A8E06022}" type="presParOf" srcId="{50EDE020-53BD-45F2-B4FA-BC4FDEBD4F69}" destId="{F4E9FEDD-65EB-4596-A243-A5C0F60FC291}" srcOrd="2" destOrd="0" presId="urn:microsoft.com/office/officeart/2018/2/layout/IconVerticalSolidList"/>
    <dgm:cxn modelId="{B0D1270F-049D-4C83-8E0C-49A27C132C8F}" type="presParOf" srcId="{50EDE020-53BD-45F2-B4FA-BC4FDEBD4F69}" destId="{FE4B0253-5E10-4399-9110-288CA9FB430C}" srcOrd="3" destOrd="0" presId="urn:microsoft.com/office/officeart/2018/2/layout/IconVerticalSolidList"/>
    <dgm:cxn modelId="{AD4C698B-1A9B-4B4A-976A-7041C602DE13}" type="presParOf" srcId="{F3EAAF8C-8377-4237-BC75-A9EBF13B2F00}" destId="{2E09609A-4712-42F8-B5C2-DDA68994157C}" srcOrd="11" destOrd="0" presId="urn:microsoft.com/office/officeart/2018/2/layout/IconVerticalSolidList"/>
    <dgm:cxn modelId="{EACC81D7-6D56-4FB2-B67B-CA6614F5D262}" type="presParOf" srcId="{F3EAAF8C-8377-4237-BC75-A9EBF13B2F00}" destId="{570182B4-43D9-4DBA-AE8D-00117A4E0407}" srcOrd="12" destOrd="0" presId="urn:microsoft.com/office/officeart/2018/2/layout/IconVerticalSolidList"/>
    <dgm:cxn modelId="{34A97A1A-1DF1-4F89-8680-45F0E80615C8}" type="presParOf" srcId="{570182B4-43D9-4DBA-AE8D-00117A4E0407}" destId="{3C9388B5-EDCA-43E4-90A5-9DBD8310DDC6}" srcOrd="0" destOrd="0" presId="urn:microsoft.com/office/officeart/2018/2/layout/IconVerticalSolidList"/>
    <dgm:cxn modelId="{B4671799-C315-4EB5-A7FA-EA5A71BD9CB9}" type="presParOf" srcId="{570182B4-43D9-4DBA-AE8D-00117A4E0407}" destId="{5A994016-2885-495C-B9A7-FB60E53949EF}" srcOrd="1" destOrd="0" presId="urn:microsoft.com/office/officeart/2018/2/layout/IconVerticalSolidList"/>
    <dgm:cxn modelId="{955CC7AB-A6C2-457A-976C-B0A4B7A0E201}" type="presParOf" srcId="{570182B4-43D9-4DBA-AE8D-00117A4E0407}" destId="{7A11F7E4-C1BE-4DF8-AC7E-3130CD98D606}" srcOrd="2" destOrd="0" presId="urn:microsoft.com/office/officeart/2018/2/layout/IconVerticalSolidList"/>
    <dgm:cxn modelId="{FACBCDD5-7E00-48D1-8AF8-DCD64B3DA152}" type="presParOf" srcId="{570182B4-43D9-4DBA-AE8D-00117A4E0407}" destId="{D6B8B8CE-F314-40DE-BD4B-A4C7C8B90DF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CEE2EB-050D-4749-8ADB-34D87BF46BA1}">
      <dsp:nvSpPr>
        <dsp:cNvPr id="0" name=""/>
        <dsp:cNvSpPr/>
      </dsp:nvSpPr>
      <dsp:spPr>
        <a:xfrm>
          <a:off x="0" y="328"/>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F70705-4728-4A9A-9948-9865A11AF204}">
      <dsp:nvSpPr>
        <dsp:cNvPr id="0" name=""/>
        <dsp:cNvSpPr/>
      </dsp:nvSpPr>
      <dsp:spPr>
        <a:xfrm>
          <a:off x="136923" y="102172"/>
          <a:ext cx="248952" cy="24895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4AC2B9-2B82-43F7-8A49-EDFE2F1EBD0B}">
      <dsp:nvSpPr>
        <dsp:cNvPr id="0" name=""/>
        <dsp:cNvSpPr/>
      </dsp:nvSpPr>
      <dsp:spPr>
        <a:xfrm>
          <a:off x="522799" y="328"/>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kern="1200"/>
            <a:t>The Convolutional Neural Network (CNN) architecture was structured as follows:</a:t>
          </a:r>
        </a:p>
      </dsp:txBody>
      <dsp:txXfrm>
        <a:off x="522799" y="328"/>
        <a:ext cx="9156187" cy="452640"/>
      </dsp:txXfrm>
    </dsp:sp>
    <dsp:sp modelId="{F088D0FA-C59E-4358-990A-719E65605B95}">
      <dsp:nvSpPr>
        <dsp:cNvPr id="0" name=""/>
        <dsp:cNvSpPr/>
      </dsp:nvSpPr>
      <dsp:spPr>
        <a:xfrm>
          <a:off x="0" y="566129"/>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352756-8AB9-4680-94DC-C9704E8EEA9D}">
      <dsp:nvSpPr>
        <dsp:cNvPr id="0" name=""/>
        <dsp:cNvSpPr/>
      </dsp:nvSpPr>
      <dsp:spPr>
        <a:xfrm>
          <a:off x="136923" y="667973"/>
          <a:ext cx="248952" cy="2489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DF8A0B0-0ABD-4C4A-9F62-B1427D3B5669}">
      <dsp:nvSpPr>
        <dsp:cNvPr id="0" name=""/>
        <dsp:cNvSpPr/>
      </dsp:nvSpPr>
      <dsp:spPr>
        <a:xfrm>
          <a:off x="522799" y="566129"/>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Input Layer: </a:t>
          </a:r>
          <a:r>
            <a:rPr lang="en-US" sz="1500" kern="1200"/>
            <a:t>Accepts the preprocessed spectrogram data. </a:t>
          </a:r>
        </a:p>
      </dsp:txBody>
      <dsp:txXfrm>
        <a:off x="522799" y="566129"/>
        <a:ext cx="9156187" cy="452640"/>
      </dsp:txXfrm>
    </dsp:sp>
    <dsp:sp modelId="{86EBF78B-E42A-4CCA-BD15-4C187698DCFE}">
      <dsp:nvSpPr>
        <dsp:cNvPr id="0" name=""/>
        <dsp:cNvSpPr/>
      </dsp:nvSpPr>
      <dsp:spPr>
        <a:xfrm>
          <a:off x="0" y="1131929"/>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350FD8-AB5D-4F06-8894-32DB2406A027}">
      <dsp:nvSpPr>
        <dsp:cNvPr id="0" name=""/>
        <dsp:cNvSpPr/>
      </dsp:nvSpPr>
      <dsp:spPr>
        <a:xfrm>
          <a:off x="136923" y="1233773"/>
          <a:ext cx="248952" cy="2489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1AEE79-DFFD-401E-9F57-EE7BF367DC8C}">
      <dsp:nvSpPr>
        <dsp:cNvPr id="0" name=""/>
        <dsp:cNvSpPr/>
      </dsp:nvSpPr>
      <dsp:spPr>
        <a:xfrm>
          <a:off x="522799" y="1131929"/>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Convolutional Layers: </a:t>
          </a:r>
          <a:r>
            <a:rPr lang="en-US" sz="1500" kern="1200"/>
            <a:t>Three layers with ReLU activation to extract features. </a:t>
          </a:r>
        </a:p>
      </dsp:txBody>
      <dsp:txXfrm>
        <a:off x="522799" y="1131929"/>
        <a:ext cx="9156187" cy="452640"/>
      </dsp:txXfrm>
    </dsp:sp>
    <dsp:sp modelId="{9EE61143-B04A-4AE8-9ED4-CD9F6D96F0BB}">
      <dsp:nvSpPr>
        <dsp:cNvPr id="0" name=""/>
        <dsp:cNvSpPr/>
      </dsp:nvSpPr>
      <dsp:spPr>
        <a:xfrm>
          <a:off x="0" y="1697729"/>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59F43D-AA53-45E5-AB17-E7E03C9DB05C}">
      <dsp:nvSpPr>
        <dsp:cNvPr id="0" name=""/>
        <dsp:cNvSpPr/>
      </dsp:nvSpPr>
      <dsp:spPr>
        <a:xfrm>
          <a:off x="136923" y="1799573"/>
          <a:ext cx="248952" cy="24895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D6729F-3949-4DFF-BD47-17AF1802DDD8}">
      <dsp:nvSpPr>
        <dsp:cNvPr id="0" name=""/>
        <dsp:cNvSpPr/>
      </dsp:nvSpPr>
      <dsp:spPr>
        <a:xfrm>
          <a:off x="522799" y="1697729"/>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Max Pooling Layers: </a:t>
          </a:r>
          <a:r>
            <a:rPr lang="en-US" sz="1500" kern="1200"/>
            <a:t>Positioned after the first and second convolutional layers to reduce dimensionality. </a:t>
          </a:r>
        </a:p>
      </dsp:txBody>
      <dsp:txXfrm>
        <a:off x="522799" y="1697729"/>
        <a:ext cx="9156187" cy="452640"/>
      </dsp:txXfrm>
    </dsp:sp>
    <dsp:sp modelId="{9B9BB738-0A3C-4D54-87BA-2B67CBDE02F2}">
      <dsp:nvSpPr>
        <dsp:cNvPr id="0" name=""/>
        <dsp:cNvSpPr/>
      </dsp:nvSpPr>
      <dsp:spPr>
        <a:xfrm>
          <a:off x="0" y="2263530"/>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5D57DA-082D-403E-92D7-5D4D3BE6CF37}">
      <dsp:nvSpPr>
        <dsp:cNvPr id="0" name=""/>
        <dsp:cNvSpPr/>
      </dsp:nvSpPr>
      <dsp:spPr>
        <a:xfrm>
          <a:off x="136923" y="2365374"/>
          <a:ext cx="248952" cy="24895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F4591D-4E9A-42DE-BDD5-4D3874CF4228}">
      <dsp:nvSpPr>
        <dsp:cNvPr id="0" name=""/>
        <dsp:cNvSpPr/>
      </dsp:nvSpPr>
      <dsp:spPr>
        <a:xfrm>
          <a:off x="522799" y="2263530"/>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Flattening Layer: </a:t>
          </a:r>
          <a:r>
            <a:rPr lang="en-US" sz="1500" kern="1200"/>
            <a:t>Converts 2D feature maps into a 1D vector. </a:t>
          </a:r>
        </a:p>
      </dsp:txBody>
      <dsp:txXfrm>
        <a:off x="522799" y="2263530"/>
        <a:ext cx="9156187" cy="452640"/>
      </dsp:txXfrm>
    </dsp:sp>
    <dsp:sp modelId="{5CD0F6FE-55CD-4361-8BC9-5D1B69D63F74}">
      <dsp:nvSpPr>
        <dsp:cNvPr id="0" name=""/>
        <dsp:cNvSpPr/>
      </dsp:nvSpPr>
      <dsp:spPr>
        <a:xfrm>
          <a:off x="0" y="2829330"/>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D6C044-FF4A-4BC7-8911-F43C14038382}">
      <dsp:nvSpPr>
        <dsp:cNvPr id="0" name=""/>
        <dsp:cNvSpPr/>
      </dsp:nvSpPr>
      <dsp:spPr>
        <a:xfrm>
          <a:off x="136923" y="2931174"/>
          <a:ext cx="248952" cy="248952"/>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E4B0253-5E10-4399-9110-288CA9FB430C}">
      <dsp:nvSpPr>
        <dsp:cNvPr id="0" name=""/>
        <dsp:cNvSpPr/>
      </dsp:nvSpPr>
      <dsp:spPr>
        <a:xfrm>
          <a:off x="522799" y="2829330"/>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Dense Layers with Dropout: </a:t>
          </a:r>
          <a:r>
            <a:rPr lang="en-US" sz="1500" kern="1200"/>
            <a:t>Two layers with dropout in between to prevent overfitting. </a:t>
          </a:r>
        </a:p>
      </dsp:txBody>
      <dsp:txXfrm>
        <a:off x="522799" y="2829330"/>
        <a:ext cx="9156187" cy="452640"/>
      </dsp:txXfrm>
    </dsp:sp>
    <dsp:sp modelId="{3C9388B5-EDCA-43E4-90A5-9DBD8310DDC6}">
      <dsp:nvSpPr>
        <dsp:cNvPr id="0" name=""/>
        <dsp:cNvSpPr/>
      </dsp:nvSpPr>
      <dsp:spPr>
        <a:xfrm>
          <a:off x="0" y="3395130"/>
          <a:ext cx="9678987" cy="452640"/>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994016-2885-495C-B9A7-FB60E53949EF}">
      <dsp:nvSpPr>
        <dsp:cNvPr id="0" name=""/>
        <dsp:cNvSpPr/>
      </dsp:nvSpPr>
      <dsp:spPr>
        <a:xfrm>
          <a:off x="136923" y="3496974"/>
          <a:ext cx="248952" cy="248952"/>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B8B8CE-F314-40DE-BD4B-A4C7C8B90DFA}">
      <dsp:nvSpPr>
        <dsp:cNvPr id="0" name=""/>
        <dsp:cNvSpPr/>
      </dsp:nvSpPr>
      <dsp:spPr>
        <a:xfrm>
          <a:off x="522799" y="3395130"/>
          <a:ext cx="9156187" cy="45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7904" tIns="47904" rIns="47904" bIns="47904" numCol="1" spcCol="1270" anchor="ctr" anchorCtr="0">
          <a:noAutofit/>
        </a:bodyPr>
        <a:lstStyle/>
        <a:p>
          <a:pPr marL="0" lvl="0" indent="0" algn="l" defTabSz="666750">
            <a:lnSpc>
              <a:spcPct val="90000"/>
            </a:lnSpc>
            <a:spcBef>
              <a:spcPct val="0"/>
            </a:spcBef>
            <a:spcAft>
              <a:spcPct val="35000"/>
            </a:spcAft>
            <a:buNone/>
          </a:pPr>
          <a:r>
            <a:rPr lang="en-US" sz="1500" b="1" kern="1200"/>
            <a:t>Output Layer: </a:t>
          </a:r>
          <a:r>
            <a:rPr lang="en-US" sz="1500" kern="1200"/>
            <a:t>A dense layer with SoftMax activation that outputs a probability distribution over 10 classes.</a:t>
          </a:r>
        </a:p>
      </dsp:txBody>
      <dsp:txXfrm>
        <a:off x="522799" y="3395130"/>
        <a:ext cx="9156187" cy="45264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5/2/2024</a:t>
            </a:fld>
            <a:endParaRPr lang="en-US">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5/2/2024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322656-8894-1544-92AA-01B3CF5E6182}" type="slidenum">
              <a:rPr lang="en-US" smtClean="0"/>
              <a:pPr/>
              <a:t>5</a:t>
            </a:fld>
            <a:endParaRPr lang="en-US"/>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a:t>Presentation</a:t>
            </a:r>
            <a:br>
              <a:rPr lang="en-US"/>
            </a:br>
            <a:r>
              <a:rPr lang="en-US"/>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and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a:t>Click to edit title</a:t>
            </a:r>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and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a:t>Click to edit title</a:t>
            </a:r>
          </a:p>
        </p:txBody>
      </p:sp>
    </p:spTree>
    <p:extLst>
      <p:ext uri="{BB962C8B-B14F-4D97-AF65-F5344CB8AC3E}">
        <p14:creationId xmlns:p14="http://schemas.microsoft.com/office/powerpoint/2010/main" val="1787271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a:p>
            <a:r>
              <a:rPr lang="en-US"/>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a:t>Presentation</a:t>
            </a:r>
            <a:br>
              <a:rPr lang="en-US"/>
            </a:br>
            <a:r>
              <a:rPr lang="en-US"/>
              <a:t>Title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2066" y="5084683"/>
            <a:ext cx="7478709" cy="1068387"/>
          </a:xfrm>
          <a:prstGeom prst="rect">
            <a:avLst/>
          </a:prstGeom>
        </p:spPr>
      </p:pic>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Section title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err="1"/>
              <a:t>Em</a:t>
            </a:r>
            <a:r>
              <a:rPr lang="en-US"/>
              <a:t> </a:t>
            </a:r>
            <a:r>
              <a:rPr lang="en-US" err="1"/>
              <a:t>psum</a:t>
            </a:r>
            <a:r>
              <a:rPr lang="en-US"/>
              <a:t>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Class </a:t>
            </a:r>
            <a:r>
              <a:rPr lang="en-US" err="1"/>
              <a:t>aptent</a:t>
            </a:r>
            <a:r>
              <a:rPr lang="en-US"/>
              <a:t> </a:t>
            </a:r>
            <a:r>
              <a:rPr lang="en-US" err="1"/>
              <a:t>taciti</a:t>
            </a:r>
            <a:r>
              <a:rPr lang="en-US"/>
              <a:t> </a:t>
            </a:r>
            <a:r>
              <a:rPr lang="en-US" err="1"/>
              <a:t>sociosqu</a:t>
            </a:r>
            <a:r>
              <a:rPr lang="en-US"/>
              <a:t> ad </a:t>
            </a:r>
            <a:r>
              <a:rPr lang="en-US" err="1"/>
              <a:t>litora</a:t>
            </a:r>
            <a:r>
              <a:rPr lang="en-US"/>
              <a:t> </a:t>
            </a:r>
            <a:r>
              <a:rPr lang="en-US" err="1"/>
              <a:t>torquent</a:t>
            </a:r>
            <a:r>
              <a:rPr lang="en-US"/>
              <a:t>.</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Mauris</a:t>
            </a:r>
            <a:r>
              <a:rPr lang="en-US"/>
              <a:t> </a:t>
            </a:r>
            <a:r>
              <a:rPr lang="en-US" err="1"/>
              <a:t>vehicula</a:t>
            </a:r>
            <a:r>
              <a:rPr lang="en-US"/>
              <a:t> dui in </a:t>
            </a:r>
            <a:r>
              <a:rPr lang="en-US" err="1"/>
              <a:t>neque</a:t>
            </a:r>
            <a:r>
              <a:rPr lang="en-US"/>
              <a:t> </a:t>
            </a:r>
            <a:r>
              <a:rPr lang="en-US" err="1"/>
              <a:t>dignissim</a:t>
            </a:r>
            <a:r>
              <a:rPr lang="en-US"/>
              <a:t>, in </a:t>
            </a:r>
            <a:r>
              <a:rPr lang="en-US" err="1"/>
              <a:t>aliquet</a:t>
            </a:r>
            <a:r>
              <a:rPr lang="en-US"/>
              <a:t> </a:t>
            </a:r>
            <a:r>
              <a:rPr lang="en-US" err="1"/>
              <a:t>nisl</a:t>
            </a:r>
            <a:r>
              <a:rPr lang="en-US"/>
              <a:t> </a:t>
            </a:r>
            <a:r>
              <a:rPr lang="en-US" err="1"/>
              <a:t>varius</a:t>
            </a:r>
            <a:r>
              <a:rPr lang="en-US"/>
              <a:t>. </a:t>
            </a:r>
            <a:r>
              <a:rPr lang="en-US" err="1"/>
              <a:t>Sed</a:t>
            </a:r>
            <a:r>
              <a:rPr lang="en-US"/>
              <a:t> a </a:t>
            </a:r>
            <a:r>
              <a:rPr lang="en-US" err="1"/>
              <a:t>erat</a:t>
            </a:r>
            <a:r>
              <a:rPr lang="en-US"/>
              <a:t> </a:t>
            </a:r>
            <a:r>
              <a:rPr lang="en-US" err="1"/>
              <a:t>ut</a:t>
            </a:r>
            <a:r>
              <a:rPr lang="en-US"/>
              <a:t> magna </a:t>
            </a:r>
            <a:r>
              <a:rPr lang="en-US" err="1"/>
              <a:t>vulputate</a:t>
            </a:r>
            <a:r>
              <a:rPr lang="en-US"/>
              <a:t> </a:t>
            </a:r>
            <a:r>
              <a:rPr lang="en-US" err="1"/>
              <a:t>feugiat</a:t>
            </a:r>
            <a:r>
              <a:rPr lang="en-US"/>
              <a:t>. </a:t>
            </a:r>
            <a:r>
              <a:rPr lang="en-US" err="1"/>
              <a:t>Quisque</a:t>
            </a:r>
            <a:r>
              <a:rPr lang="en-US"/>
              <a:t> </a:t>
            </a:r>
            <a:r>
              <a:rPr lang="en-US" err="1"/>
              <a:t>varius</a:t>
            </a:r>
            <a:r>
              <a:rPr lang="en-US"/>
              <a:t> libero </a:t>
            </a:r>
            <a:r>
              <a:rPr lang="en-US" err="1"/>
              <a:t>placerat</a:t>
            </a:r>
            <a:r>
              <a:rPr lang="en-US"/>
              <a:t> </a:t>
            </a:r>
            <a:r>
              <a:rPr lang="en-US" err="1"/>
              <a:t>erat</a:t>
            </a:r>
            <a:r>
              <a:rPr lang="en-US"/>
              <a:t> </a:t>
            </a:r>
            <a:r>
              <a:rPr lang="en-US" err="1"/>
              <a:t>lobortis</a:t>
            </a:r>
            <a:r>
              <a:rPr lang="en-US"/>
              <a:t> </a:t>
            </a:r>
            <a:r>
              <a:rPr lang="en-US" err="1"/>
              <a:t>congue</a:t>
            </a:r>
            <a:r>
              <a:rPr lang="en-US"/>
              <a:t>. Integer a </a:t>
            </a:r>
            <a:r>
              <a:rPr lang="en-US" err="1"/>
              <a:t>arcu</a:t>
            </a:r>
            <a:r>
              <a:rPr lang="en-US"/>
              <a:t> </a:t>
            </a:r>
            <a:r>
              <a:rPr lang="en-US" err="1"/>
              <a:t>vel</a:t>
            </a:r>
            <a:r>
              <a:rPr lang="en-US"/>
              <a:t> ante </a:t>
            </a:r>
            <a:r>
              <a:rPr lang="en-US" err="1"/>
              <a:t>bibendum</a:t>
            </a:r>
            <a:r>
              <a:rPr lang="en-US"/>
              <a:t> </a:t>
            </a:r>
            <a:r>
              <a:rPr lang="en-US" err="1"/>
              <a:t>scelerisque</a:t>
            </a:r>
            <a:r>
              <a:rPr lang="en-US"/>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err="1"/>
              <a:t>Etiam</a:t>
            </a:r>
            <a:r>
              <a:rPr lang="en-US"/>
              <a:t> </a:t>
            </a:r>
            <a:r>
              <a:rPr lang="en-US" err="1"/>
              <a:t>molestie</a:t>
            </a:r>
            <a:r>
              <a:rPr lang="en-US"/>
              <a:t> </a:t>
            </a:r>
            <a:r>
              <a:rPr lang="en-US" err="1"/>
              <a:t>velit</a:t>
            </a:r>
            <a:r>
              <a:rPr lang="en-US"/>
              <a:t> vitae dolor </a:t>
            </a:r>
            <a:r>
              <a:rPr lang="en-US" err="1"/>
              <a:t>euismod</a:t>
            </a:r>
            <a:r>
              <a:rPr lang="en-US"/>
              <a:t>, sit </a:t>
            </a:r>
            <a:r>
              <a:rPr lang="en-US" err="1"/>
              <a:t>amet</a:t>
            </a:r>
            <a:r>
              <a:rPr lang="en-US"/>
              <a:t> </a:t>
            </a:r>
            <a:r>
              <a:rPr lang="en-US" err="1"/>
              <a:t>finibus</a:t>
            </a:r>
            <a:r>
              <a:rPr lang="en-US"/>
              <a:t> </a:t>
            </a:r>
            <a:r>
              <a:rPr lang="en-US" err="1"/>
              <a:t>risus</a:t>
            </a:r>
            <a:r>
              <a:rPr lang="en-US"/>
              <a:t> </a:t>
            </a:r>
            <a:r>
              <a:rPr lang="en-US" err="1"/>
              <a:t>mattis</a:t>
            </a:r>
            <a:r>
              <a:rPr lang="en-US"/>
              <a:t>. In </a:t>
            </a:r>
            <a:r>
              <a:rPr lang="en-US" err="1"/>
              <a:t>ornare</a:t>
            </a:r>
            <a:r>
              <a:rPr lang="en-US"/>
              <a:t> convallis </a:t>
            </a:r>
            <a:r>
              <a:rPr lang="en-US" err="1"/>
              <a:t>velit</a:t>
            </a:r>
            <a:r>
              <a:rPr lang="en-US"/>
              <a:t> vitae cursus. Integer </a:t>
            </a:r>
            <a:r>
              <a:rPr lang="en-US" err="1"/>
              <a:t>egestas</a:t>
            </a:r>
            <a:r>
              <a:rPr lang="en-US"/>
              <a:t> sit </a:t>
            </a:r>
            <a:r>
              <a:rPr lang="en-US" err="1"/>
              <a:t>amet</a:t>
            </a:r>
            <a:r>
              <a:rPr lang="en-US"/>
              <a:t> mi </a:t>
            </a:r>
            <a:r>
              <a:rPr lang="en-US" err="1"/>
              <a:t>vehicula</a:t>
            </a:r>
            <a:r>
              <a:rPr lang="en-US"/>
              <a:t> </a:t>
            </a:r>
            <a:r>
              <a:rPr lang="en-US" err="1"/>
              <a:t>sollicitudin</a:t>
            </a:r>
            <a:r>
              <a:rPr lang="en-US"/>
              <a:t>. </a:t>
            </a:r>
            <a:r>
              <a:rPr lang="en-US" err="1"/>
              <a:t>Pellentesque</a:t>
            </a:r>
            <a:r>
              <a:rPr lang="en-US"/>
              <a:t> habitant </a:t>
            </a:r>
            <a:r>
              <a:rPr lang="en-US" err="1"/>
              <a:t>morbi</a:t>
            </a:r>
            <a:r>
              <a:rPr lang="en-US"/>
              <a:t> </a:t>
            </a:r>
            <a:r>
              <a:rPr lang="en-US" err="1"/>
              <a:t>tristique</a:t>
            </a:r>
            <a:r>
              <a:rPr lang="en-US"/>
              <a:t> </a:t>
            </a:r>
            <a:r>
              <a:rPr lang="en-US" err="1"/>
              <a:t>senectus</a:t>
            </a:r>
            <a:r>
              <a:rPr lang="en-US"/>
              <a:t> et </a:t>
            </a:r>
            <a:r>
              <a:rPr lang="en-US" err="1"/>
              <a:t>netus</a:t>
            </a:r>
            <a:r>
              <a:rPr lang="en-US"/>
              <a:t> et </a:t>
            </a:r>
            <a:r>
              <a:rPr lang="en-US" err="1"/>
              <a:t>malesuada</a:t>
            </a:r>
            <a:r>
              <a:rPr lang="en-US"/>
              <a:t> fames ac </a:t>
            </a:r>
            <a:r>
              <a:rPr lang="en-US" err="1"/>
              <a:t>turpis</a:t>
            </a:r>
            <a:r>
              <a:rPr lang="en-US"/>
              <a:t> </a:t>
            </a:r>
            <a:r>
              <a:rPr lang="en-US" err="1"/>
              <a:t>egestas</a:t>
            </a:r>
            <a:r>
              <a:rPr lang="en-US"/>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a:p>
            <a:r>
              <a:rPr lang="en-US" err="1"/>
              <a:t>Quisque</a:t>
            </a:r>
            <a:r>
              <a:rPr lang="en-US"/>
              <a:t> ac </a:t>
            </a:r>
            <a:r>
              <a:rPr lang="en-US" err="1"/>
              <a:t>orci</a:t>
            </a:r>
            <a:r>
              <a:rPr lang="en-US"/>
              <a:t> in </a:t>
            </a:r>
            <a:r>
              <a:rPr lang="en-US" err="1"/>
              <a:t>turpis</a:t>
            </a:r>
            <a:r>
              <a:rPr lang="en-US"/>
              <a:t> </a:t>
            </a:r>
            <a:r>
              <a:rPr lang="en-US" err="1"/>
              <a:t>dapibus</a:t>
            </a:r>
            <a:r>
              <a:rPr lang="en-US"/>
              <a:t> </a:t>
            </a:r>
            <a:r>
              <a:rPr lang="en-US" err="1"/>
              <a:t>sagittis</a:t>
            </a:r>
            <a:r>
              <a:rPr lang="en-US"/>
              <a:t>.</a:t>
            </a:r>
          </a:p>
          <a:p>
            <a:r>
              <a:rPr lang="en-US" err="1"/>
              <a:t>Donec</a:t>
            </a:r>
            <a:r>
              <a:rPr lang="en-US"/>
              <a:t> vitae </a:t>
            </a:r>
            <a:r>
              <a:rPr lang="en-US" err="1"/>
              <a:t>justo</a:t>
            </a:r>
            <a:r>
              <a:rPr lang="en-US"/>
              <a:t> et </a:t>
            </a:r>
            <a:r>
              <a:rPr lang="en-US" err="1"/>
              <a:t>neque</a:t>
            </a:r>
            <a:r>
              <a:rPr lang="en-US"/>
              <a:t> </a:t>
            </a:r>
            <a:r>
              <a:rPr lang="en-US" err="1"/>
              <a:t>mollis</a:t>
            </a:r>
            <a:r>
              <a:rPr lang="en-US"/>
              <a:t> </a:t>
            </a:r>
            <a:r>
              <a:rPr lang="en-US" err="1"/>
              <a:t>consectetur</a:t>
            </a:r>
            <a:r>
              <a:rPr lang="en-US"/>
              <a:t>.</a:t>
            </a:r>
          </a:p>
          <a:p>
            <a:r>
              <a:rPr lang="en-US" err="1"/>
              <a:t>Etiam</a:t>
            </a:r>
            <a:r>
              <a:rPr lang="en-US"/>
              <a:t> </a:t>
            </a:r>
            <a:r>
              <a:rPr lang="en-US" err="1"/>
              <a:t>aliquet</a:t>
            </a:r>
            <a:r>
              <a:rPr lang="en-US"/>
              <a:t> ex </a:t>
            </a:r>
            <a:r>
              <a:rPr lang="en-US" err="1"/>
              <a:t>sed</a:t>
            </a:r>
            <a:r>
              <a:rPr lang="en-US"/>
              <a:t> </a:t>
            </a:r>
            <a:r>
              <a:rPr lang="en-US" err="1"/>
              <a:t>bibendum</a:t>
            </a:r>
            <a:r>
              <a:rPr lang="en-US"/>
              <a:t> </a:t>
            </a:r>
            <a:r>
              <a:rPr lang="en-US" err="1"/>
              <a:t>consequat</a:t>
            </a:r>
            <a:r>
              <a:rPr lang="en-US"/>
              <a:t>.</a:t>
            </a:r>
          </a:p>
          <a:p>
            <a:r>
              <a:rPr lang="en-US" err="1"/>
              <a:t>Cras</a:t>
            </a:r>
            <a:r>
              <a:rPr lang="en-US"/>
              <a:t> </a:t>
            </a:r>
            <a:r>
              <a:rPr lang="en-US" err="1"/>
              <a:t>lacinia</a:t>
            </a:r>
            <a:r>
              <a:rPr lang="en-US"/>
              <a:t> </a:t>
            </a:r>
            <a:r>
              <a:rPr lang="en-US" err="1"/>
              <a:t>est</a:t>
            </a:r>
            <a:r>
              <a:rPr lang="en-US"/>
              <a:t> ac </a:t>
            </a:r>
            <a:r>
              <a:rPr lang="en-US" err="1"/>
              <a:t>elit</a:t>
            </a:r>
            <a:r>
              <a:rPr lang="en-US"/>
              <a:t> </a:t>
            </a:r>
            <a:r>
              <a:rPr lang="en-US" err="1"/>
              <a:t>dignissim</a:t>
            </a:r>
            <a:r>
              <a:rPr lang="en-US"/>
              <a:t> </a:t>
            </a:r>
            <a:r>
              <a:rPr lang="en-US" err="1"/>
              <a:t>varius</a:t>
            </a:r>
            <a:r>
              <a:rPr lang="en-US"/>
              <a:t>.</a:t>
            </a:r>
          </a:p>
          <a:p>
            <a:r>
              <a:rPr lang="en-US" err="1"/>
              <a:t>Duis</a:t>
            </a:r>
            <a:r>
              <a:rPr lang="en-US"/>
              <a:t> sit </a:t>
            </a:r>
            <a:r>
              <a:rPr lang="en-US" err="1"/>
              <a:t>amet</a:t>
            </a:r>
            <a:r>
              <a:rPr lang="en-US"/>
              <a:t> </a:t>
            </a:r>
            <a:r>
              <a:rPr lang="en-US" err="1"/>
              <a:t>odio</a:t>
            </a:r>
            <a:r>
              <a:rPr lang="en-US"/>
              <a:t> </a:t>
            </a:r>
            <a:r>
              <a:rPr lang="en-US" err="1"/>
              <a:t>facilisis</a:t>
            </a:r>
            <a:r>
              <a:rPr lang="en-US"/>
              <a:t> </a:t>
            </a:r>
            <a:r>
              <a:rPr lang="en-US" err="1"/>
              <a:t>turpis</a:t>
            </a:r>
            <a:r>
              <a:rPr lang="en-US"/>
              <a:t> </a:t>
            </a:r>
            <a:r>
              <a:rPr lang="en-US" err="1"/>
              <a:t>sodales</a:t>
            </a:r>
            <a:r>
              <a:rPr lang="en-US"/>
              <a:t> </a:t>
            </a:r>
            <a:r>
              <a:rPr lang="en-US" err="1"/>
              <a:t>placerat</a:t>
            </a:r>
            <a:r>
              <a:rPr lang="en-US"/>
              <a:t>.</a:t>
            </a:r>
          </a:p>
          <a:p>
            <a:r>
              <a:rPr lang="en-US"/>
              <a:t>Justo et neque odio facilisis turpis </a:t>
            </a:r>
            <a:r>
              <a:rPr lang="en-US" err="1"/>
              <a:t>sodales</a:t>
            </a:r>
            <a:r>
              <a:rPr lang="en-US"/>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a:t>CLICK TO EDIT MASTER TEXT STYLES</a:t>
            </a:r>
          </a:p>
          <a:p>
            <a:pPr lvl="1"/>
            <a:r>
              <a:rPr lang="en-US"/>
              <a:t>Second level text</a:t>
            </a:r>
          </a:p>
          <a:p>
            <a:pPr lvl="2"/>
            <a:r>
              <a:rPr lang="en-US"/>
              <a:t>Third level</a:t>
            </a:r>
          </a:p>
          <a:p>
            <a:pPr lvl="1"/>
            <a:r>
              <a:rPr lang="en-US"/>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a:t>Third level</a:t>
            </a:r>
          </a:p>
          <a:p>
            <a:pPr lvl="0"/>
            <a:r>
              <a:rPr lang="en-US"/>
              <a:t>CLICK TO EDIT MASTER TEXT STYLES</a:t>
            </a:r>
          </a:p>
          <a:p>
            <a:pPr lvl="1"/>
            <a:r>
              <a:rPr lang="en-US"/>
              <a:t>Second level text </a:t>
            </a:r>
          </a:p>
          <a:p>
            <a:pPr lvl="2"/>
            <a:r>
              <a:rPr lang="en-US"/>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a:t>Click to edit title</a:t>
            </a:r>
          </a:p>
        </p:txBody>
      </p:sp>
    </p:spTree>
    <p:extLst>
      <p:ext uri="{BB962C8B-B14F-4D97-AF65-F5344CB8AC3E}">
        <p14:creationId xmlns:p14="http://schemas.microsoft.com/office/powerpoint/2010/main" val="549412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a:latin typeface="Arial" charset="0"/>
              <a:ea typeface="Arial" charset="0"/>
              <a:cs typeface="Arial" charset="0"/>
            </a:endParaRPr>
          </a:p>
        </p:txBody>
      </p:sp>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a:t>Click to edit title</a:t>
            </a:r>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a:solidFill>
                <a:schemeClr val="tx1"/>
              </a:solidFill>
              <a:latin typeface="Arial" charset="0"/>
              <a:ea typeface="Arial" charset="0"/>
              <a:cs typeface="Arial" charset="0"/>
            </a:endParaRPr>
          </a:p>
        </p:txBody>
      </p:sp>
      <p:pic>
        <p:nvPicPr>
          <p:cNvPr id="10" name="Picture 9"/>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267347" y="1792"/>
            <a:ext cx="6572363" cy="938909"/>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Lst>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658368" y="1460938"/>
            <a:ext cx="7403066" cy="4309241"/>
          </a:xfrm>
        </p:spPr>
        <p:txBody>
          <a:bodyPr>
            <a:normAutofit fontScale="90000"/>
          </a:bodyPr>
          <a:lstStyle/>
          <a:p>
            <a:pPr marL="63500" rtl="0">
              <a:spcBef>
                <a:spcPts val="800"/>
              </a:spcBef>
              <a:spcAft>
                <a:spcPts val="0"/>
              </a:spcAft>
            </a:pPr>
            <a:br>
              <a:rPr lang="en-US" b="0">
                <a:effectLst/>
              </a:rPr>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br>
              <a:rPr lang="en-US"/>
            </a:br>
            <a:r>
              <a:rPr lang="en-US" sz="4400"/>
              <a:t>URBAN SOUND CLASSIFICATION USING DEEP LEARNING</a:t>
            </a:r>
            <a:br>
              <a:rPr lang="en-US" b="0">
                <a:effectLst/>
              </a:rPr>
            </a:br>
            <a:br>
              <a:rPr lang="en-US"/>
            </a:br>
            <a:endParaRPr lang="en-US"/>
          </a:p>
        </p:txBody>
      </p:sp>
    </p:spTree>
    <p:extLst>
      <p:ext uri="{BB962C8B-B14F-4D97-AF65-F5344CB8AC3E}">
        <p14:creationId xmlns:p14="http://schemas.microsoft.com/office/powerpoint/2010/main" val="1736673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extBox 2">
            <a:extLst>
              <a:ext uri="{FF2B5EF4-FFF2-40B4-BE49-F238E27FC236}">
                <a16:creationId xmlns:a16="http://schemas.microsoft.com/office/drawing/2014/main" id="{A02951C8-5038-22DE-C363-937CB3F6EB24}"/>
              </a:ext>
            </a:extLst>
          </p:cNvPr>
          <p:cNvGraphicFramePr/>
          <p:nvPr>
            <p:extLst>
              <p:ext uri="{D42A27DB-BD31-4B8C-83A1-F6EECF244321}">
                <p14:modId xmlns:p14="http://schemas.microsoft.com/office/powerpoint/2010/main" val="2428741553"/>
              </p:ext>
            </p:extLst>
          </p:nvPr>
        </p:nvGraphicFramePr>
        <p:xfrm>
          <a:off x="566928" y="2185416"/>
          <a:ext cx="9678987" cy="3848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6584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F15CAE77-C95E-F090-E643-90379E6B498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6928" y="2293784"/>
            <a:ext cx="9678987" cy="2806906"/>
          </a:xfrm>
          <a:prstGeom prst="rect">
            <a:avLst/>
          </a:prstGeom>
          <a:solidFill>
            <a:srgbClr val="FFFFFF"/>
          </a:solidFill>
        </p:spPr>
      </p:pic>
      <p:sp>
        <p:nvSpPr>
          <p:cNvPr id="2055" name="Title 2">
            <a:extLst>
              <a:ext uri="{FF2B5EF4-FFF2-40B4-BE49-F238E27FC236}">
                <a16:creationId xmlns:a16="http://schemas.microsoft.com/office/drawing/2014/main" id="{9F2E1CAE-FB1F-3B98-E62A-BE4D78350539}"/>
              </a:ext>
            </a:extLst>
          </p:cNvPr>
          <p:cNvSpPr>
            <a:spLocks noGrp="1"/>
          </p:cNvSpPr>
          <p:nvPr>
            <p:ph type="title"/>
          </p:nvPr>
        </p:nvSpPr>
        <p:spPr>
          <a:xfrm>
            <a:off x="566928" y="1316736"/>
            <a:ext cx="10515600" cy="868430"/>
          </a:xfrm>
        </p:spPr>
        <p:txBody>
          <a:bodyPr/>
          <a:lstStyle/>
          <a:p>
            <a:r>
              <a:rPr lang="en-US"/>
              <a:t>Result Evaluation</a:t>
            </a:r>
          </a:p>
        </p:txBody>
      </p:sp>
    </p:spTree>
    <p:extLst>
      <p:ext uri="{BB962C8B-B14F-4D97-AF65-F5344CB8AC3E}">
        <p14:creationId xmlns:p14="http://schemas.microsoft.com/office/powerpoint/2010/main" val="383790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EDC31BFD-28EC-A0F3-3447-9BF5502D1746}"/>
              </a:ext>
            </a:extLst>
          </p:cNvPr>
          <p:cNvPicPr>
            <a:picLocks noGrp="1" noChangeAspect="1" noChangeArrowheads="1"/>
          </p:cNvPicPr>
          <p:nvPr>
            <p:ph type="pic" idx="13"/>
          </p:nvPr>
        </p:nvPicPr>
        <p:blipFill rotWithShape="1">
          <a:blip r:embed="rId2">
            <a:extLst>
              <a:ext uri="{28A0092B-C50C-407E-A947-70E740481C1C}">
                <a14:useLocalDpi xmlns:a14="http://schemas.microsoft.com/office/drawing/2010/main" val="0"/>
              </a:ext>
            </a:extLst>
          </a:blip>
          <a:srcRect l="1602" r="-1" b="-1"/>
          <a:stretch/>
        </p:blipFill>
        <p:spPr bwMode="auto">
          <a:xfrm>
            <a:off x="5688419" y="1316705"/>
            <a:ext cx="5123848" cy="4361081"/>
          </a:xfrm>
          <a:prstGeom prst="rect">
            <a:avLst/>
          </a:prstGeom>
          <a:solidFill>
            <a:srgbClr val="FFFFFF"/>
          </a:solidFill>
        </p:spPr>
      </p:pic>
      <p:sp>
        <p:nvSpPr>
          <p:cNvPr id="2" name="Title 1"/>
          <p:cNvSpPr>
            <a:spLocks noGrp="1"/>
          </p:cNvSpPr>
          <p:nvPr>
            <p:ph type="title"/>
          </p:nvPr>
        </p:nvSpPr>
        <p:spPr>
          <a:xfrm>
            <a:off x="566928" y="1316736"/>
            <a:ext cx="4531638" cy="868430"/>
          </a:xfrm>
        </p:spPr>
        <p:txBody>
          <a:bodyPr anchor="b">
            <a:normAutofit/>
          </a:bodyPr>
          <a:lstStyle/>
          <a:p>
            <a:r>
              <a:rPr lang="en-GB"/>
              <a:t>Confusion Matrix</a:t>
            </a:r>
            <a:endParaRPr lang="en-US"/>
          </a:p>
        </p:txBody>
      </p:sp>
    </p:spTree>
    <p:extLst>
      <p:ext uri="{BB962C8B-B14F-4D97-AF65-F5344CB8AC3E}">
        <p14:creationId xmlns:p14="http://schemas.microsoft.com/office/powerpoint/2010/main" val="1728986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29E4ABD-654C-9492-1004-C3378484132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67024" y="1392865"/>
            <a:ext cx="4074116" cy="4890977"/>
          </a:xfrm>
          <a:prstGeom prst="rect">
            <a:avLst/>
          </a:prstGeom>
          <a:solidFill>
            <a:srgbClr val="FFFFFF"/>
          </a:solidFill>
          <a:ln>
            <a:solidFill>
              <a:schemeClr val="bg1"/>
            </a:solidFill>
          </a:ln>
        </p:spPr>
      </p:pic>
      <p:sp>
        <p:nvSpPr>
          <p:cNvPr id="4105" name="Title 3">
            <a:extLst>
              <a:ext uri="{FF2B5EF4-FFF2-40B4-BE49-F238E27FC236}">
                <a16:creationId xmlns:a16="http://schemas.microsoft.com/office/drawing/2014/main" id="{B84DD33B-482F-740E-8600-700EAF51530E}"/>
              </a:ext>
            </a:extLst>
          </p:cNvPr>
          <p:cNvSpPr>
            <a:spLocks noGrp="1"/>
          </p:cNvSpPr>
          <p:nvPr>
            <p:ph type="title"/>
          </p:nvPr>
        </p:nvSpPr>
        <p:spPr>
          <a:xfrm>
            <a:off x="566928" y="1316736"/>
            <a:ext cx="5413458" cy="459512"/>
          </a:xfrm>
        </p:spPr>
        <p:txBody>
          <a:bodyPr>
            <a:normAutofit fontScale="90000"/>
          </a:bodyPr>
          <a:lstStyle/>
          <a:p>
            <a:r>
              <a:rPr lang="en-US"/>
              <a:t>Hyperparameter optimized model:</a:t>
            </a:r>
          </a:p>
        </p:txBody>
      </p:sp>
      <p:sp>
        <p:nvSpPr>
          <p:cNvPr id="7" name="TextBox 6">
            <a:extLst>
              <a:ext uri="{FF2B5EF4-FFF2-40B4-BE49-F238E27FC236}">
                <a16:creationId xmlns:a16="http://schemas.microsoft.com/office/drawing/2014/main" id="{9E8B6805-3223-2D73-FCF8-B7D523752CC8}"/>
              </a:ext>
            </a:extLst>
          </p:cNvPr>
          <p:cNvSpPr txBox="1"/>
          <p:nvPr/>
        </p:nvSpPr>
        <p:spPr>
          <a:xfrm>
            <a:off x="566928" y="1975944"/>
            <a:ext cx="5781320" cy="4801314"/>
          </a:xfrm>
          <a:prstGeom prst="rect">
            <a:avLst/>
          </a:prstGeom>
          <a:noFill/>
        </p:spPr>
        <p:txBody>
          <a:bodyPr wrap="square">
            <a:spAutoFit/>
          </a:bodyPr>
          <a:lstStyle/>
          <a:p>
            <a:r>
              <a:rPr lang="en-US" b="1"/>
              <a:t>Input Specification</a:t>
            </a:r>
            <a:r>
              <a:rPr lang="en-US"/>
              <a:t>: Accepts grayscale images of 128x173 pixels.</a:t>
            </a:r>
          </a:p>
          <a:p>
            <a:r>
              <a:rPr lang="en-US" b="1"/>
              <a:t>Convolutional Layers:</a:t>
            </a:r>
          </a:p>
          <a:p>
            <a:r>
              <a:rPr lang="en-US"/>
              <a:t>Layer 1: 128 filters, batch normalization.</a:t>
            </a:r>
          </a:p>
          <a:p>
            <a:r>
              <a:rPr lang="en-US"/>
              <a:t>Layer 2: 256 filters, batch normalization.</a:t>
            </a:r>
          </a:p>
          <a:p>
            <a:r>
              <a:rPr lang="en-US"/>
              <a:t>Layer 3: 128 filters, batch normalization.</a:t>
            </a:r>
          </a:p>
          <a:p>
            <a:r>
              <a:rPr lang="en-US" b="1"/>
              <a:t>Pooling Layers:</a:t>
            </a:r>
            <a:r>
              <a:rPr lang="en-US"/>
              <a:t> Two max pooling layers reducing dimensions by half.</a:t>
            </a:r>
          </a:p>
          <a:p>
            <a:r>
              <a:rPr lang="en-US" b="1"/>
              <a:t>Flattening and Dense Layers:</a:t>
            </a:r>
          </a:p>
          <a:p>
            <a:r>
              <a:rPr lang="en-US"/>
              <a:t>Flattening layer transforms 3D feature maps to 1D vectors.</a:t>
            </a:r>
          </a:p>
          <a:p>
            <a:r>
              <a:rPr lang="en-US" b="1"/>
              <a:t>Dense layers: </a:t>
            </a:r>
            <a:r>
              <a:rPr lang="en-US"/>
              <a:t>128, 64, 32 units with dropout (0.3) after the first two.</a:t>
            </a:r>
          </a:p>
          <a:p>
            <a:r>
              <a:rPr lang="en-US" b="1"/>
              <a:t>Output Layer: </a:t>
            </a:r>
            <a:r>
              <a:rPr lang="en-US"/>
              <a:t>10 units with SoftMax activation for multi-class classification.</a:t>
            </a:r>
          </a:p>
          <a:p>
            <a:r>
              <a:rPr lang="en-US" b="1"/>
              <a:t>Optimization and Loss: </a:t>
            </a:r>
            <a:r>
              <a:rPr lang="en-US"/>
              <a:t>Adam optimizer and categorical cross-entropy loss.</a:t>
            </a:r>
          </a:p>
        </p:txBody>
      </p:sp>
    </p:spTree>
    <p:extLst>
      <p:ext uri="{BB962C8B-B14F-4D97-AF65-F5344CB8AC3E}">
        <p14:creationId xmlns:p14="http://schemas.microsoft.com/office/powerpoint/2010/main" val="578165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E9AC9F73-8BD8-D3D7-BFC6-51E0E4AC839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6928" y="2187603"/>
            <a:ext cx="9678987" cy="2806906"/>
          </a:xfrm>
          <a:prstGeom prst="rect">
            <a:avLst/>
          </a:prstGeom>
          <a:solidFill>
            <a:srgbClr val="FFFFFF"/>
          </a:solidFill>
        </p:spPr>
      </p:pic>
      <p:sp>
        <p:nvSpPr>
          <p:cNvPr id="5127" name="Title 2">
            <a:extLst>
              <a:ext uri="{FF2B5EF4-FFF2-40B4-BE49-F238E27FC236}">
                <a16:creationId xmlns:a16="http://schemas.microsoft.com/office/drawing/2014/main" id="{25B860E1-AE65-F3D8-D415-9A45A20E984D}"/>
              </a:ext>
            </a:extLst>
          </p:cNvPr>
          <p:cNvSpPr>
            <a:spLocks noGrp="1"/>
          </p:cNvSpPr>
          <p:nvPr>
            <p:ph type="title"/>
          </p:nvPr>
        </p:nvSpPr>
        <p:spPr>
          <a:xfrm>
            <a:off x="566928" y="1316736"/>
            <a:ext cx="10515600" cy="868430"/>
          </a:xfrm>
        </p:spPr>
        <p:txBody>
          <a:bodyPr/>
          <a:lstStyle/>
          <a:p>
            <a:r>
              <a:rPr lang="en-US">
                <a:cs typeface="Arial"/>
              </a:rPr>
              <a:t>Result Evaluation</a:t>
            </a:r>
            <a:endParaRPr lang="en-US"/>
          </a:p>
        </p:txBody>
      </p:sp>
    </p:spTree>
    <p:extLst>
      <p:ext uri="{BB962C8B-B14F-4D97-AF65-F5344CB8AC3E}">
        <p14:creationId xmlns:p14="http://schemas.microsoft.com/office/powerpoint/2010/main" val="2149455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478FA11C-639B-237D-A686-7A815DE8007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60019" y="1192968"/>
            <a:ext cx="3742660" cy="5095933"/>
          </a:xfrm>
          <a:prstGeom prst="rect">
            <a:avLst/>
          </a:prstGeom>
          <a:solidFill>
            <a:srgbClr val="FFFFFF"/>
          </a:solidFill>
          <a:ln>
            <a:solidFill>
              <a:schemeClr val="bg1"/>
            </a:solidFill>
          </a:ln>
        </p:spPr>
      </p:pic>
      <p:sp>
        <p:nvSpPr>
          <p:cNvPr id="6153" name="Title 3">
            <a:extLst>
              <a:ext uri="{FF2B5EF4-FFF2-40B4-BE49-F238E27FC236}">
                <a16:creationId xmlns:a16="http://schemas.microsoft.com/office/drawing/2014/main" id="{E08A1892-CFB6-332F-3971-78C5B0081597}"/>
              </a:ext>
            </a:extLst>
          </p:cNvPr>
          <p:cNvSpPr>
            <a:spLocks noGrp="1"/>
          </p:cNvSpPr>
          <p:nvPr>
            <p:ph type="title"/>
          </p:nvPr>
        </p:nvSpPr>
        <p:spPr>
          <a:xfrm>
            <a:off x="566927" y="1316736"/>
            <a:ext cx="6695109" cy="405738"/>
          </a:xfrm>
        </p:spPr>
        <p:txBody>
          <a:bodyPr>
            <a:normAutofit fontScale="90000"/>
          </a:bodyPr>
          <a:lstStyle/>
          <a:p>
            <a:r>
              <a:rPr lang="en-US"/>
              <a:t>Enhanced CNN-LSTM Model Architecture</a:t>
            </a:r>
          </a:p>
        </p:txBody>
      </p:sp>
      <p:sp>
        <p:nvSpPr>
          <p:cNvPr id="9" name="TextBox 8">
            <a:extLst>
              <a:ext uri="{FF2B5EF4-FFF2-40B4-BE49-F238E27FC236}">
                <a16:creationId xmlns:a16="http://schemas.microsoft.com/office/drawing/2014/main" id="{2A6C3514-95A6-0247-4FFB-59906A299EBA}"/>
              </a:ext>
            </a:extLst>
          </p:cNvPr>
          <p:cNvSpPr txBox="1"/>
          <p:nvPr/>
        </p:nvSpPr>
        <p:spPr>
          <a:xfrm>
            <a:off x="566927" y="558425"/>
            <a:ext cx="6306839" cy="6063198"/>
          </a:xfrm>
          <a:prstGeom prst="rect">
            <a:avLst/>
          </a:prstGeom>
          <a:noFill/>
        </p:spPr>
        <p:txBody>
          <a:bodyPr wrap="square">
            <a:spAutoFit/>
          </a:bodyPr>
          <a:lstStyle/>
          <a:p>
            <a:endParaRPr lang="en-US" sz="1400"/>
          </a:p>
          <a:p>
            <a:endParaRPr lang="en-US" sz="1400"/>
          </a:p>
          <a:p>
            <a:endParaRPr lang="en-US" sz="1400"/>
          </a:p>
          <a:p>
            <a:endParaRPr lang="en-US" sz="1400"/>
          </a:p>
          <a:p>
            <a:endParaRPr lang="en-US" sz="1400"/>
          </a:p>
          <a:p>
            <a:endParaRPr lang="en-US" sz="1400"/>
          </a:p>
          <a:p>
            <a:r>
              <a:rPr lang="en-US" sz="1600" b="1"/>
              <a:t>Input Layer: </a:t>
            </a:r>
            <a:r>
              <a:rPr lang="en-US" sz="1600"/>
              <a:t>Processes single-channel grayscale images (128x173 pixels), suitable for capturing temporal dynamics.</a:t>
            </a:r>
          </a:p>
          <a:p>
            <a:r>
              <a:rPr lang="en-US" sz="1600" b="1"/>
              <a:t>Convolutional Layers:</a:t>
            </a:r>
          </a:p>
          <a:p>
            <a:r>
              <a:rPr lang="en-US" sz="1600"/>
              <a:t>1st Layer: 128 filters, batch normalization.</a:t>
            </a:r>
          </a:p>
          <a:p>
            <a:r>
              <a:rPr lang="en-US" sz="1600"/>
              <a:t>2nd Layer: 256 filters, batch normalization.</a:t>
            </a:r>
          </a:p>
          <a:p>
            <a:r>
              <a:rPr lang="en-US" sz="1600"/>
              <a:t>3rd Layer: Returns to 128 filters, batch normalization.</a:t>
            </a:r>
          </a:p>
          <a:p>
            <a:r>
              <a:rPr lang="en-US" sz="1600" b="1"/>
              <a:t>Pooling Layers: </a:t>
            </a:r>
            <a:r>
              <a:rPr lang="en-US" sz="1600"/>
              <a:t>Two max pooling layers reduce dimensionality, decreasing complexity and aiding in overfitting prevention.</a:t>
            </a:r>
          </a:p>
          <a:p>
            <a:r>
              <a:rPr lang="en-US" sz="1600" b="1"/>
              <a:t>Reshape Layer:</a:t>
            </a:r>
            <a:r>
              <a:rPr lang="en-US" sz="1600"/>
              <a:t> Adapts convolutional output for LSTM layer, transitioning from spatial to temporal processing.</a:t>
            </a:r>
          </a:p>
          <a:p>
            <a:r>
              <a:rPr lang="en-US" sz="1600" b="1"/>
              <a:t>LSTM Layer: </a:t>
            </a:r>
            <a:r>
              <a:rPr lang="en-US" sz="1600"/>
              <a:t>A single LSTM with 64 units captures temporal dynamics essential for sequence data.</a:t>
            </a:r>
          </a:p>
          <a:p>
            <a:r>
              <a:rPr lang="en-US" sz="1600" b="1"/>
              <a:t>Dense and Dropout Layers:</a:t>
            </a:r>
          </a:p>
          <a:p>
            <a:r>
              <a:rPr lang="en-US" sz="1600"/>
              <a:t>1st Dense Layer: 128 units.</a:t>
            </a:r>
          </a:p>
          <a:p>
            <a:r>
              <a:rPr lang="en-US" sz="1600"/>
              <a:t>2nd Dense Layer: 64 units.</a:t>
            </a:r>
          </a:p>
          <a:p>
            <a:r>
              <a:rPr lang="en-US" sz="1600" b="1"/>
              <a:t>Dropout</a:t>
            </a:r>
            <a:r>
              <a:rPr lang="en-US" sz="1600"/>
              <a:t>: Applied after each dense layer to mitigate overfitting, dropout rate of 0.3.</a:t>
            </a:r>
          </a:p>
          <a:p>
            <a:r>
              <a:rPr lang="en-US" sz="1600" b="1"/>
              <a:t>Output Layer: </a:t>
            </a:r>
            <a:r>
              <a:rPr lang="en-US" sz="1600"/>
              <a:t>10 units with SoftMax activation for multi-class classification</a:t>
            </a:r>
            <a:r>
              <a:rPr lang="en-US" sz="1400"/>
              <a:t>.</a:t>
            </a:r>
          </a:p>
        </p:txBody>
      </p:sp>
    </p:spTree>
    <p:extLst>
      <p:ext uri="{BB962C8B-B14F-4D97-AF65-F5344CB8AC3E}">
        <p14:creationId xmlns:p14="http://schemas.microsoft.com/office/powerpoint/2010/main" val="1574734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2CF36F37-1258-1F6E-CA59-7AF80455646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6928" y="2718112"/>
            <a:ext cx="9678987" cy="2782708"/>
          </a:xfrm>
          <a:prstGeom prst="rect">
            <a:avLst/>
          </a:prstGeom>
          <a:solidFill>
            <a:srgbClr val="FFFFFF"/>
          </a:solidFill>
        </p:spPr>
      </p:pic>
      <p:sp>
        <p:nvSpPr>
          <p:cNvPr id="7175" name="Title 2">
            <a:extLst>
              <a:ext uri="{FF2B5EF4-FFF2-40B4-BE49-F238E27FC236}">
                <a16:creationId xmlns:a16="http://schemas.microsoft.com/office/drawing/2014/main" id="{CA784452-6410-C4EA-26AB-771D17DAF41D}"/>
              </a:ext>
            </a:extLst>
          </p:cNvPr>
          <p:cNvSpPr>
            <a:spLocks noGrp="1"/>
          </p:cNvSpPr>
          <p:nvPr>
            <p:ph type="title"/>
          </p:nvPr>
        </p:nvSpPr>
        <p:spPr>
          <a:xfrm>
            <a:off x="566928" y="1316736"/>
            <a:ext cx="10515600" cy="868430"/>
          </a:xfrm>
        </p:spPr>
        <p:txBody>
          <a:bodyPr/>
          <a:lstStyle/>
          <a:p>
            <a:r>
              <a:rPr lang="en-US">
                <a:cs typeface="Arial"/>
              </a:rPr>
              <a:t>Result Evaluation</a:t>
            </a:r>
            <a:endParaRPr lang="en-US"/>
          </a:p>
        </p:txBody>
      </p:sp>
    </p:spTree>
    <p:extLst>
      <p:ext uri="{BB962C8B-B14F-4D97-AF65-F5344CB8AC3E}">
        <p14:creationId xmlns:p14="http://schemas.microsoft.com/office/powerpoint/2010/main" val="2196835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diagram of a process&#10;&#10;Description automatically generated">
            <a:extLst>
              <a:ext uri="{FF2B5EF4-FFF2-40B4-BE49-F238E27FC236}">
                <a16:creationId xmlns:a16="http://schemas.microsoft.com/office/drawing/2014/main" id="{D1262524-3602-024F-AD3E-124E31A9EB20}"/>
              </a:ext>
            </a:extLst>
          </p:cNvPr>
          <p:cNvPicPr>
            <a:picLocks noChangeAspect="1"/>
          </p:cNvPicPr>
          <p:nvPr/>
        </p:nvPicPr>
        <p:blipFill>
          <a:blip r:embed="rId2"/>
          <a:stretch>
            <a:fillRect/>
          </a:stretch>
        </p:blipFill>
        <p:spPr>
          <a:xfrm>
            <a:off x="3249227" y="1071163"/>
            <a:ext cx="3523269" cy="4962353"/>
          </a:xfrm>
          <a:prstGeom prst="rect">
            <a:avLst/>
          </a:prstGeom>
          <a:noFill/>
        </p:spPr>
      </p:pic>
      <p:sp>
        <p:nvSpPr>
          <p:cNvPr id="5" name="Google Shape;128;p19">
            <a:extLst>
              <a:ext uri="{FF2B5EF4-FFF2-40B4-BE49-F238E27FC236}">
                <a16:creationId xmlns:a16="http://schemas.microsoft.com/office/drawing/2014/main" id="{53738183-E4DD-9359-BB2F-28A5DDB923A9}"/>
              </a:ext>
            </a:extLst>
          </p:cNvPr>
          <p:cNvSpPr txBox="1"/>
          <p:nvPr/>
        </p:nvSpPr>
        <p:spPr>
          <a:xfrm>
            <a:off x="566928" y="1316736"/>
            <a:ext cx="10515600" cy="868430"/>
          </a:xfrm>
          <a:prstGeom prst="rect">
            <a:avLst/>
          </a:prstGeom>
        </p:spPr>
        <p:txBody>
          <a:bodyPr spcFirstLastPara="1" vert="horz" lIns="91440" tIns="45720" rIns="91440" bIns="45720" rtlCol="0" anchor="b" anchorCtr="0">
            <a:normAutofit fontScale="92500" lnSpcReduction="20000"/>
          </a:bodyPr>
          <a:lstStyle/>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r>
              <a:rPr lang="en-US" sz="2500" b="0" kern="1200">
                <a:solidFill>
                  <a:schemeClr val="tx2"/>
                </a:solidFill>
                <a:latin typeface="+mj-lt"/>
                <a:ea typeface="Georgia" charset="0"/>
                <a:cs typeface="Georgia" charset="0"/>
              </a:rPr>
              <a:t>Model Architecture:</a:t>
            </a: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p:txBody>
      </p:sp>
    </p:spTree>
    <p:extLst>
      <p:ext uri="{BB962C8B-B14F-4D97-AF65-F5344CB8AC3E}">
        <p14:creationId xmlns:p14="http://schemas.microsoft.com/office/powerpoint/2010/main" val="2070166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AF28F390-3E80-D779-F37E-B2EAADE1C71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301" r="1" b="3955"/>
          <a:stretch/>
        </p:blipFill>
        <p:spPr bwMode="auto">
          <a:xfrm>
            <a:off x="6483494" y="1617690"/>
            <a:ext cx="5164021" cy="4513520"/>
          </a:xfrm>
          <a:prstGeom prst="rect">
            <a:avLst/>
          </a:prstGeom>
          <a:solidFill>
            <a:srgbClr val="FFFFFF"/>
          </a:solidFill>
          <a:ln>
            <a:solidFill>
              <a:schemeClr val="bg1"/>
            </a:solidFill>
          </a:ln>
        </p:spPr>
      </p:pic>
      <p:sp>
        <p:nvSpPr>
          <p:cNvPr id="8199" name="Text Placeholder 2">
            <a:extLst>
              <a:ext uri="{FF2B5EF4-FFF2-40B4-BE49-F238E27FC236}">
                <a16:creationId xmlns:a16="http://schemas.microsoft.com/office/drawing/2014/main" id="{32813EFB-BAC1-52D1-90D1-1ABD34534AF6}"/>
              </a:ext>
            </a:extLst>
          </p:cNvPr>
          <p:cNvSpPr>
            <a:spLocks noGrp="1"/>
          </p:cNvSpPr>
          <p:nvPr>
            <p:ph type="body" idx="1"/>
          </p:nvPr>
        </p:nvSpPr>
        <p:spPr>
          <a:xfrm>
            <a:off x="569468" y="2189263"/>
            <a:ext cx="5799801" cy="4106434"/>
          </a:xfrm>
        </p:spPr>
        <p:txBody>
          <a:bodyPr/>
          <a:lstStyle/>
          <a:p>
            <a:pPr>
              <a:lnSpc>
                <a:spcPct val="100000"/>
              </a:lnSpc>
            </a:pPr>
            <a:r>
              <a:rPr lang="en-US" sz="1600" b="1"/>
              <a:t>Input Layer: </a:t>
            </a:r>
            <a:r>
              <a:rPr lang="en-US" sz="1600"/>
              <a:t>Handles 128x173 pixel grayscale images.</a:t>
            </a:r>
          </a:p>
          <a:p>
            <a:pPr>
              <a:lnSpc>
                <a:spcPct val="100000"/>
              </a:lnSpc>
            </a:pPr>
            <a:r>
              <a:rPr lang="en-US" sz="1600" b="1"/>
              <a:t>CNN Layers:</a:t>
            </a:r>
          </a:p>
          <a:p>
            <a:pPr>
              <a:lnSpc>
                <a:spcPct val="100000"/>
              </a:lnSpc>
            </a:pPr>
            <a:r>
              <a:rPr lang="en-US" sz="1600" b="1"/>
              <a:t>Conv Layers: </a:t>
            </a:r>
            <a:r>
              <a:rPr lang="en-US" sz="1600"/>
              <a:t>Three layers with 128, 256, 256 filters using 3x3 kernels and ReLU.</a:t>
            </a:r>
          </a:p>
          <a:p>
            <a:pPr>
              <a:lnSpc>
                <a:spcPct val="100000"/>
              </a:lnSpc>
            </a:pPr>
            <a:r>
              <a:rPr lang="en-US" sz="1600" b="1"/>
              <a:t>Pooling:</a:t>
            </a:r>
            <a:r>
              <a:rPr lang="en-US" sz="1600"/>
              <a:t> Three max pooling layers reduce feature dimensions.</a:t>
            </a:r>
          </a:p>
          <a:p>
            <a:pPr>
              <a:lnSpc>
                <a:spcPct val="100000"/>
              </a:lnSpc>
            </a:pPr>
            <a:r>
              <a:rPr lang="en-US" sz="1600" b="1"/>
              <a:t>Output Processing:</a:t>
            </a:r>
          </a:p>
          <a:p>
            <a:pPr>
              <a:lnSpc>
                <a:spcPct val="100000"/>
              </a:lnSpc>
            </a:pPr>
            <a:r>
              <a:rPr lang="en-US" sz="1600" b="1"/>
              <a:t>Pooling:</a:t>
            </a:r>
            <a:r>
              <a:rPr lang="en-US" sz="1600"/>
              <a:t> Global average pooling condenses features.</a:t>
            </a:r>
          </a:p>
          <a:p>
            <a:pPr>
              <a:lnSpc>
                <a:spcPct val="100000"/>
              </a:lnSpc>
            </a:pPr>
            <a:r>
              <a:rPr lang="en-US" sz="1600" b="1"/>
              <a:t>Dropout:</a:t>
            </a:r>
            <a:r>
              <a:rPr lang="en-US" sz="1600"/>
              <a:t> Mitigates overfitting.</a:t>
            </a:r>
          </a:p>
          <a:p>
            <a:pPr>
              <a:lnSpc>
                <a:spcPct val="100000"/>
              </a:lnSpc>
            </a:pPr>
            <a:r>
              <a:rPr lang="en-US" sz="1600" b="1"/>
              <a:t>Dense Layers: </a:t>
            </a:r>
            <a:r>
              <a:rPr lang="en-US" sz="1600"/>
              <a:t>64 units then 10 units for classification.</a:t>
            </a:r>
          </a:p>
          <a:p>
            <a:pPr>
              <a:lnSpc>
                <a:spcPct val="100000"/>
              </a:lnSpc>
            </a:pPr>
            <a:r>
              <a:rPr lang="en-US" sz="1600" b="1"/>
              <a:t>Output Layer: </a:t>
            </a:r>
            <a:r>
              <a:rPr lang="en-US" sz="1600"/>
              <a:t>SoftMax for 10-class distribution.</a:t>
            </a:r>
          </a:p>
          <a:p>
            <a:pPr>
              <a:lnSpc>
                <a:spcPct val="100000"/>
              </a:lnSpc>
            </a:pPr>
            <a:r>
              <a:rPr lang="en-US" sz="1600" b="1"/>
              <a:t>Optimization: </a:t>
            </a:r>
            <a:r>
              <a:rPr lang="en-US" sz="1600"/>
              <a:t>Adam optimizer with categorical cross-entropy loss.</a:t>
            </a:r>
          </a:p>
        </p:txBody>
      </p:sp>
      <p:sp>
        <p:nvSpPr>
          <p:cNvPr id="8201" name="Title 3">
            <a:extLst>
              <a:ext uri="{FF2B5EF4-FFF2-40B4-BE49-F238E27FC236}">
                <a16:creationId xmlns:a16="http://schemas.microsoft.com/office/drawing/2014/main" id="{8975A084-5271-FE58-C07D-8A08B4266A1A}"/>
              </a:ext>
            </a:extLst>
          </p:cNvPr>
          <p:cNvSpPr>
            <a:spLocks noGrp="1"/>
          </p:cNvSpPr>
          <p:nvPr>
            <p:ph type="title"/>
          </p:nvPr>
        </p:nvSpPr>
        <p:spPr>
          <a:xfrm>
            <a:off x="566927" y="1316736"/>
            <a:ext cx="5164021" cy="607757"/>
          </a:xfrm>
        </p:spPr>
        <p:txBody>
          <a:bodyPr>
            <a:normAutofit fontScale="90000"/>
          </a:bodyPr>
          <a:lstStyle/>
          <a:p>
            <a:r>
              <a:rPr lang="en-US"/>
              <a:t>Transformer Model Architecture</a:t>
            </a:r>
          </a:p>
        </p:txBody>
      </p:sp>
    </p:spTree>
    <p:extLst>
      <p:ext uri="{BB962C8B-B14F-4D97-AF65-F5344CB8AC3E}">
        <p14:creationId xmlns:p14="http://schemas.microsoft.com/office/powerpoint/2010/main" val="2476096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FC85F4C6-5EA3-6E54-7791-358D1F16C69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6928" y="2706013"/>
            <a:ext cx="9678987" cy="2806906"/>
          </a:xfrm>
          <a:prstGeom prst="rect">
            <a:avLst/>
          </a:prstGeom>
          <a:solidFill>
            <a:srgbClr val="FFFFFF"/>
          </a:solidFill>
        </p:spPr>
      </p:pic>
      <p:sp>
        <p:nvSpPr>
          <p:cNvPr id="9223" name="Title 2">
            <a:extLst>
              <a:ext uri="{FF2B5EF4-FFF2-40B4-BE49-F238E27FC236}">
                <a16:creationId xmlns:a16="http://schemas.microsoft.com/office/drawing/2014/main" id="{C6C19D44-CE6D-5076-3838-1D72FB7E8A4B}"/>
              </a:ext>
            </a:extLst>
          </p:cNvPr>
          <p:cNvSpPr>
            <a:spLocks noGrp="1"/>
          </p:cNvSpPr>
          <p:nvPr>
            <p:ph type="title"/>
          </p:nvPr>
        </p:nvSpPr>
        <p:spPr>
          <a:xfrm>
            <a:off x="566928" y="1316736"/>
            <a:ext cx="10515600" cy="868430"/>
          </a:xfrm>
        </p:spPr>
        <p:txBody>
          <a:bodyPr/>
          <a:lstStyle/>
          <a:p>
            <a:r>
              <a:rPr lang="en-US"/>
              <a:t>Result Evaluation</a:t>
            </a:r>
          </a:p>
        </p:txBody>
      </p:sp>
    </p:spTree>
    <p:extLst>
      <p:ext uri="{BB962C8B-B14F-4D97-AF65-F5344CB8AC3E}">
        <p14:creationId xmlns:p14="http://schemas.microsoft.com/office/powerpoint/2010/main" val="432164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658368" y="1490472"/>
            <a:ext cx="6173356" cy="2829280"/>
          </a:xfrm>
        </p:spPr>
        <p:txBody>
          <a:bodyPr>
            <a:normAutofit fontScale="90000"/>
          </a:bodyPr>
          <a:lstStyle/>
          <a:p>
            <a:r>
              <a:rPr lang="en-US">
                <a:latin typeface="Arial"/>
                <a:cs typeface="Arial"/>
              </a:rPr>
              <a:t>By:</a:t>
            </a:r>
            <a:br>
              <a:rPr lang="en-US"/>
            </a:br>
            <a:r>
              <a:rPr lang="en-US" sz="2800">
                <a:latin typeface="Arial"/>
                <a:cs typeface="Arial"/>
              </a:rPr>
              <a:t>epuru sai muralidhar </a:t>
            </a:r>
            <a:br>
              <a:rPr lang="en-US" sz="2800"/>
            </a:br>
            <a:r>
              <a:rPr lang="en-US" sz="2800">
                <a:latin typeface="Arial"/>
                <a:cs typeface="Arial"/>
              </a:rPr>
              <a:t>revanth balineni</a:t>
            </a:r>
            <a:br>
              <a:rPr lang="en-US" sz="2800"/>
            </a:br>
            <a:r>
              <a:rPr lang="en-US" sz="2800">
                <a:latin typeface="Arial"/>
                <a:cs typeface="Arial"/>
              </a:rPr>
              <a:t>Shashank reddy kapu</a:t>
            </a:r>
          </a:p>
        </p:txBody>
      </p:sp>
    </p:spTree>
    <p:extLst>
      <p:ext uri="{BB962C8B-B14F-4D97-AF65-F5344CB8AC3E}">
        <p14:creationId xmlns:p14="http://schemas.microsoft.com/office/powerpoint/2010/main" val="710778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626E5E52-1923-B978-F87C-DE651A13B12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109048" y="2185416"/>
            <a:ext cx="4594746" cy="3848100"/>
          </a:xfrm>
          <a:prstGeom prst="rect">
            <a:avLst/>
          </a:prstGeom>
          <a:solidFill>
            <a:srgbClr val="FFFFFF"/>
          </a:solidFill>
        </p:spPr>
      </p:pic>
      <p:sp>
        <p:nvSpPr>
          <p:cNvPr id="10247" name="Title 2">
            <a:extLst>
              <a:ext uri="{FF2B5EF4-FFF2-40B4-BE49-F238E27FC236}">
                <a16:creationId xmlns:a16="http://schemas.microsoft.com/office/drawing/2014/main" id="{BBB4030B-547D-63B9-ECCC-E049D7C0D962}"/>
              </a:ext>
            </a:extLst>
          </p:cNvPr>
          <p:cNvSpPr>
            <a:spLocks noGrp="1"/>
          </p:cNvSpPr>
          <p:nvPr>
            <p:ph type="title"/>
          </p:nvPr>
        </p:nvSpPr>
        <p:spPr>
          <a:xfrm>
            <a:off x="566928" y="1316736"/>
            <a:ext cx="10515600" cy="868430"/>
          </a:xfrm>
        </p:spPr>
        <p:txBody>
          <a:bodyPr/>
          <a:lstStyle/>
          <a:p>
            <a:r>
              <a:rPr lang="en-US"/>
              <a:t>Confusion Matrix</a:t>
            </a:r>
          </a:p>
        </p:txBody>
      </p:sp>
    </p:spTree>
    <p:extLst>
      <p:ext uri="{BB962C8B-B14F-4D97-AF65-F5344CB8AC3E}">
        <p14:creationId xmlns:p14="http://schemas.microsoft.com/office/powerpoint/2010/main" val="32137363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B2D29A-2A73-8AE2-CFF3-81127A565949}"/>
              </a:ext>
            </a:extLst>
          </p:cNvPr>
          <p:cNvSpPr>
            <a:spLocks noGrp="1"/>
          </p:cNvSpPr>
          <p:nvPr>
            <p:ph type="body" idx="10"/>
          </p:nvPr>
        </p:nvSpPr>
        <p:spPr/>
        <p:txBody>
          <a:bodyPr vert="horz" lIns="182880" tIns="45720" rIns="182880" bIns="45720" rtlCol="0" anchor="t">
            <a:noAutofit/>
          </a:bodyPr>
          <a:lstStyle/>
          <a:p>
            <a:pPr marL="50800" indent="0">
              <a:buNone/>
            </a:pPr>
            <a:endParaRPr lang="en-US">
              <a:latin typeface="Arial"/>
              <a:cs typeface="Arial"/>
            </a:endParaRPr>
          </a:p>
          <a:p>
            <a:pPr marL="50800" indent="0">
              <a:buNone/>
            </a:pPr>
            <a:r>
              <a:rPr lang="en-US">
                <a:latin typeface="Arial"/>
                <a:cs typeface="Arial"/>
              </a:rPr>
              <a:t>Model accuracies and metrics</a:t>
            </a:r>
            <a:endParaRPr lang="en-US"/>
          </a:p>
        </p:txBody>
      </p:sp>
      <p:sp>
        <p:nvSpPr>
          <p:cNvPr id="3" name="Title 2">
            <a:extLst>
              <a:ext uri="{FF2B5EF4-FFF2-40B4-BE49-F238E27FC236}">
                <a16:creationId xmlns:a16="http://schemas.microsoft.com/office/drawing/2014/main" id="{7C5730EA-3C66-E76A-8900-D4CB1754E126}"/>
              </a:ext>
            </a:extLst>
          </p:cNvPr>
          <p:cNvSpPr>
            <a:spLocks noGrp="1"/>
          </p:cNvSpPr>
          <p:nvPr>
            <p:ph type="title"/>
          </p:nvPr>
        </p:nvSpPr>
        <p:spPr/>
        <p:txBody>
          <a:bodyPr/>
          <a:lstStyle/>
          <a:p>
            <a:r>
              <a:rPr lang="en-US">
                <a:cs typeface="Arial"/>
              </a:rPr>
              <a:t>  Analysis Table</a:t>
            </a:r>
            <a:endParaRPr lang="en-US"/>
          </a:p>
        </p:txBody>
      </p:sp>
      <p:pic>
        <p:nvPicPr>
          <p:cNvPr id="5" name="Picture 4">
            <a:extLst>
              <a:ext uri="{FF2B5EF4-FFF2-40B4-BE49-F238E27FC236}">
                <a16:creationId xmlns:a16="http://schemas.microsoft.com/office/drawing/2014/main" id="{E802F375-DF67-9F72-8E7B-995190D1BA2E}"/>
              </a:ext>
            </a:extLst>
          </p:cNvPr>
          <p:cNvPicPr>
            <a:picLocks noChangeAspect="1"/>
          </p:cNvPicPr>
          <p:nvPr/>
        </p:nvPicPr>
        <p:blipFill>
          <a:blip r:embed="rId2"/>
          <a:stretch>
            <a:fillRect/>
          </a:stretch>
        </p:blipFill>
        <p:spPr>
          <a:xfrm>
            <a:off x="4477741" y="1438541"/>
            <a:ext cx="6783023" cy="4892468"/>
          </a:xfrm>
          <a:prstGeom prst="rect">
            <a:avLst/>
          </a:prstGeom>
        </p:spPr>
      </p:pic>
    </p:spTree>
    <p:extLst>
      <p:ext uri="{BB962C8B-B14F-4D97-AF65-F5344CB8AC3E}">
        <p14:creationId xmlns:p14="http://schemas.microsoft.com/office/powerpoint/2010/main" val="3402624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63D554-4BEB-F935-FB8E-2438A41B4421}"/>
              </a:ext>
            </a:extLst>
          </p:cNvPr>
          <p:cNvSpPr txBox="1"/>
          <p:nvPr/>
        </p:nvSpPr>
        <p:spPr>
          <a:xfrm>
            <a:off x="566928" y="2185416"/>
            <a:ext cx="8557757" cy="3732425"/>
          </a:xfrm>
          <a:prstGeom prst="rect">
            <a:avLst/>
          </a:prstGeom>
        </p:spPr>
        <p:txBody>
          <a:bodyPr vert="horz" lIns="182880" tIns="45720" rIns="182880" bIns="45720" rtlCol="0" anchor="t">
            <a:normAutofit fontScale="47500" lnSpcReduction="20000"/>
          </a:bodyPr>
          <a:lstStyle/>
          <a:p>
            <a:pPr marL="50800" defTabSz="914400">
              <a:lnSpc>
                <a:spcPts val="2600"/>
              </a:lnSpc>
              <a:spcBef>
                <a:spcPts val="1000"/>
              </a:spcBef>
              <a:buClr>
                <a:srgbClr val="005BBB"/>
              </a:buClr>
              <a:buSzPct val="109000"/>
            </a:pPr>
            <a:endParaRPr lang="en-US" sz="1700" spc="-50">
              <a:latin typeface="Arial" charset="0"/>
              <a:cs typeface="Arial" charset="0"/>
            </a:endParaRPr>
          </a:p>
          <a:p>
            <a:pPr marL="457200" indent="-406400" defTabSz="914400">
              <a:lnSpc>
                <a:spcPts val="2600"/>
              </a:lnSpc>
              <a:spcBef>
                <a:spcPts val="1000"/>
              </a:spcBef>
              <a:buClr>
                <a:srgbClr val="005BBB"/>
              </a:buClr>
              <a:buSzPct val="109000"/>
              <a:buFont typeface="Arial" charset="0"/>
              <a:buChar char="•"/>
            </a:pPr>
            <a:r>
              <a:rPr lang="en-US" sz="4500" spc="-50">
                <a:latin typeface="Arial"/>
                <a:cs typeface="Arial"/>
              </a:rPr>
              <a:t>Feature Extraction: Convolutional layers with increasing filters enhance spatial feature detection.</a:t>
            </a:r>
          </a:p>
          <a:p>
            <a:pPr marL="457200" indent="-406400" defTabSz="914400">
              <a:lnSpc>
                <a:spcPts val="2600"/>
              </a:lnSpc>
              <a:spcBef>
                <a:spcPts val="1000"/>
              </a:spcBef>
              <a:buClr>
                <a:srgbClr val="005BBB"/>
              </a:buClr>
              <a:buSzPct val="109000"/>
              <a:buFont typeface="Arial" charset="0"/>
              <a:buChar char="•"/>
            </a:pPr>
            <a:r>
              <a:rPr lang="en-US" sz="4500" spc="-50">
                <a:latin typeface="Arial"/>
                <a:cs typeface="Arial"/>
              </a:rPr>
              <a:t>Efficiency: Max pooling reduces dimensions, optimizing computational speed.</a:t>
            </a:r>
          </a:p>
          <a:p>
            <a:pPr marL="457200" indent="-406400" defTabSz="914400">
              <a:lnSpc>
                <a:spcPts val="2600"/>
              </a:lnSpc>
              <a:spcBef>
                <a:spcPts val="1000"/>
              </a:spcBef>
              <a:buClr>
                <a:srgbClr val="005BBB"/>
              </a:buClr>
              <a:buSzPct val="109000"/>
              <a:buFont typeface="Arial" charset="0"/>
              <a:buChar char="•"/>
            </a:pPr>
            <a:r>
              <a:rPr lang="en-US" sz="4500" spc="-50">
                <a:latin typeface="Arial"/>
                <a:cs typeface="Arial"/>
              </a:rPr>
              <a:t>Dependency Mapping: Multi-head attention in Transformers captures complex data relationships.</a:t>
            </a:r>
          </a:p>
          <a:p>
            <a:pPr marL="457200" indent="-406400" defTabSz="914400">
              <a:lnSpc>
                <a:spcPts val="2600"/>
              </a:lnSpc>
              <a:spcBef>
                <a:spcPts val="1000"/>
              </a:spcBef>
              <a:buClr>
                <a:srgbClr val="005BBB"/>
              </a:buClr>
              <a:buSzPct val="109000"/>
              <a:buFont typeface="Arial" charset="0"/>
              <a:buChar char="•"/>
            </a:pPr>
            <a:r>
              <a:rPr lang="en-US" sz="4500" spc="-50">
                <a:latin typeface="Arial"/>
                <a:cs typeface="Arial"/>
              </a:rPr>
              <a:t>Precision &amp; Robustness: Global pooling and dropout layers ensure accurate predictions and prevent overfitting.</a:t>
            </a:r>
          </a:p>
        </p:txBody>
      </p:sp>
      <p:sp>
        <p:nvSpPr>
          <p:cNvPr id="3" name="Title 2">
            <a:extLst>
              <a:ext uri="{FF2B5EF4-FFF2-40B4-BE49-F238E27FC236}">
                <a16:creationId xmlns:a16="http://schemas.microsoft.com/office/drawing/2014/main" id="{200F6C7C-C6E4-366E-77B6-404A948F92AC}"/>
              </a:ext>
            </a:extLst>
          </p:cNvPr>
          <p:cNvSpPr>
            <a:spLocks noGrp="1"/>
          </p:cNvSpPr>
          <p:nvPr>
            <p:ph type="title"/>
          </p:nvPr>
        </p:nvSpPr>
        <p:spPr>
          <a:xfrm>
            <a:off x="566928" y="1316736"/>
            <a:ext cx="10515600" cy="868430"/>
          </a:xfrm>
        </p:spPr>
        <p:txBody>
          <a:bodyPr vert="horz" lIns="91440" tIns="45720" rIns="91440" bIns="45720" rtlCol="0" anchor="b">
            <a:normAutofit/>
          </a:bodyPr>
          <a:lstStyle/>
          <a:p>
            <a:r>
              <a:rPr lang="en-US" b="0" kern="1200" baseline="0">
                <a:latin typeface="+mj-lt"/>
                <a:ea typeface="Georgia" charset="0"/>
                <a:cs typeface="Georgia" charset="0"/>
              </a:rPr>
              <a:t>Key Observations</a:t>
            </a:r>
          </a:p>
        </p:txBody>
      </p:sp>
    </p:spTree>
    <p:extLst>
      <p:ext uri="{BB962C8B-B14F-4D97-AF65-F5344CB8AC3E}">
        <p14:creationId xmlns:p14="http://schemas.microsoft.com/office/powerpoint/2010/main" val="30841126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52943F-78FB-3A0B-617C-9C3D9E655DFA}"/>
              </a:ext>
            </a:extLst>
          </p:cNvPr>
          <p:cNvSpPr>
            <a:spLocks noGrp="1"/>
          </p:cNvSpPr>
          <p:nvPr>
            <p:ph type="title"/>
          </p:nvPr>
        </p:nvSpPr>
        <p:spPr/>
        <p:txBody>
          <a:bodyPr/>
          <a:lstStyle/>
          <a:p>
            <a:r>
              <a:rPr lang="en-US"/>
              <a:t>Contributions:</a:t>
            </a:r>
          </a:p>
        </p:txBody>
      </p:sp>
      <p:graphicFrame>
        <p:nvGraphicFramePr>
          <p:cNvPr id="4" name="Table 4">
            <a:extLst>
              <a:ext uri="{FF2B5EF4-FFF2-40B4-BE49-F238E27FC236}">
                <a16:creationId xmlns:a16="http://schemas.microsoft.com/office/drawing/2014/main" id="{FCF57385-342C-AA20-27F9-60C970C2D563}"/>
              </a:ext>
            </a:extLst>
          </p:cNvPr>
          <p:cNvGraphicFramePr>
            <a:graphicFrameLocks noGrp="1"/>
          </p:cNvGraphicFramePr>
          <p:nvPr>
            <p:extLst>
              <p:ext uri="{D42A27DB-BD31-4B8C-83A1-F6EECF244321}">
                <p14:modId xmlns:p14="http://schemas.microsoft.com/office/powerpoint/2010/main" val="659773339"/>
              </p:ext>
            </p:extLst>
          </p:nvPr>
        </p:nvGraphicFramePr>
        <p:xfrm>
          <a:off x="1671145" y="3062796"/>
          <a:ext cx="6568965" cy="2003190"/>
        </p:xfrm>
        <a:graphic>
          <a:graphicData uri="http://schemas.openxmlformats.org/drawingml/2006/table">
            <a:tbl>
              <a:tblPr>
                <a:tableStyleId>{5C22544A-7EE6-4342-B048-85BDC9FD1C3A}</a:tableStyleId>
              </a:tblPr>
              <a:tblGrid>
                <a:gridCol w="3207528">
                  <a:extLst>
                    <a:ext uri="{9D8B030D-6E8A-4147-A177-3AD203B41FA5}">
                      <a16:colId xmlns:a16="http://schemas.microsoft.com/office/drawing/2014/main" val="3405883719"/>
                    </a:ext>
                  </a:extLst>
                </a:gridCol>
                <a:gridCol w="1719591">
                  <a:extLst>
                    <a:ext uri="{9D8B030D-6E8A-4147-A177-3AD203B41FA5}">
                      <a16:colId xmlns:a16="http://schemas.microsoft.com/office/drawing/2014/main" val="1150348512"/>
                    </a:ext>
                  </a:extLst>
                </a:gridCol>
                <a:gridCol w="1641846">
                  <a:extLst>
                    <a:ext uri="{9D8B030D-6E8A-4147-A177-3AD203B41FA5}">
                      <a16:colId xmlns:a16="http://schemas.microsoft.com/office/drawing/2014/main" val="3574556354"/>
                    </a:ext>
                  </a:extLst>
                </a:gridCol>
              </a:tblGrid>
              <a:tr h="952305">
                <a:tc>
                  <a:txBody>
                    <a:bodyPr/>
                    <a:lstStyle/>
                    <a:p>
                      <a:endParaRPr lang="en-US"/>
                    </a:p>
                    <a:p>
                      <a:r>
                        <a:rPr lang="en-US"/>
                        <a:t>Epuru Sai Muralidhar</a:t>
                      </a:r>
                    </a:p>
                    <a:p>
                      <a:endParaRPr lang="en-US"/>
                    </a:p>
                  </a:txBody>
                  <a:tcPr/>
                </a:tc>
                <a:tc>
                  <a:txBody>
                    <a:bodyPr/>
                    <a:lstStyle/>
                    <a:p>
                      <a:endParaRPr lang="en-US"/>
                    </a:p>
                    <a:p>
                      <a:r>
                        <a:rPr lang="en-US"/>
                        <a:t>50537867</a:t>
                      </a:r>
                    </a:p>
                  </a:txBody>
                  <a:tcPr/>
                </a:tc>
                <a:tc>
                  <a:txBody>
                    <a:bodyPr/>
                    <a:lstStyle/>
                    <a:p>
                      <a:endParaRPr lang="en-US"/>
                    </a:p>
                    <a:p>
                      <a:r>
                        <a:rPr lang="en-US"/>
                        <a:t>33.33%</a:t>
                      </a:r>
                    </a:p>
                  </a:txBody>
                  <a:tcPr/>
                </a:tc>
                <a:extLst>
                  <a:ext uri="{0D108BD9-81ED-4DB2-BD59-A6C34878D82A}">
                    <a16:rowId xmlns:a16="http://schemas.microsoft.com/office/drawing/2014/main" val="3439191438"/>
                  </a:ext>
                </a:extLst>
              </a:tr>
              <a:tr h="527584">
                <a:tc>
                  <a:txBody>
                    <a:bodyPr/>
                    <a:lstStyle/>
                    <a:p>
                      <a:r>
                        <a:rPr lang="en-US"/>
                        <a:t>Revanth Balineni</a:t>
                      </a:r>
                    </a:p>
                  </a:txBody>
                  <a:tcPr/>
                </a:tc>
                <a:tc>
                  <a:txBody>
                    <a:bodyPr/>
                    <a:lstStyle/>
                    <a:p>
                      <a:r>
                        <a:rPr lang="en-US"/>
                        <a:t>50540873</a:t>
                      </a:r>
                    </a:p>
                  </a:txBody>
                  <a:tcPr/>
                </a:tc>
                <a:tc>
                  <a:txBody>
                    <a:bodyPr/>
                    <a:lstStyle/>
                    <a:p>
                      <a:r>
                        <a:rPr lang="en-US"/>
                        <a:t>33.33%</a:t>
                      </a:r>
                    </a:p>
                  </a:txBody>
                  <a:tcPr/>
                </a:tc>
                <a:extLst>
                  <a:ext uri="{0D108BD9-81ED-4DB2-BD59-A6C34878D82A}">
                    <a16:rowId xmlns:a16="http://schemas.microsoft.com/office/drawing/2014/main" val="3847790532"/>
                  </a:ext>
                </a:extLst>
              </a:tr>
              <a:tr h="523301">
                <a:tc>
                  <a:txBody>
                    <a:bodyPr/>
                    <a:lstStyle/>
                    <a:p>
                      <a:r>
                        <a:rPr lang="en-US"/>
                        <a:t>Shashank Reddy Kapu</a:t>
                      </a:r>
                    </a:p>
                  </a:txBody>
                  <a:tcPr/>
                </a:tc>
                <a:tc>
                  <a:txBody>
                    <a:bodyPr/>
                    <a:lstStyle/>
                    <a:p>
                      <a:r>
                        <a:rPr lang="en-US"/>
                        <a:t>50533630</a:t>
                      </a:r>
                    </a:p>
                  </a:txBody>
                  <a:tcPr/>
                </a:tc>
                <a:tc>
                  <a:txBody>
                    <a:bodyPr/>
                    <a:lstStyle/>
                    <a:p>
                      <a:r>
                        <a:rPr lang="en-US"/>
                        <a:t>33.33%</a:t>
                      </a:r>
                    </a:p>
                  </a:txBody>
                  <a:tcPr/>
                </a:tc>
                <a:extLst>
                  <a:ext uri="{0D108BD9-81ED-4DB2-BD59-A6C34878D82A}">
                    <a16:rowId xmlns:a16="http://schemas.microsoft.com/office/drawing/2014/main" val="3188352791"/>
                  </a:ext>
                </a:extLst>
              </a:tr>
            </a:tbl>
          </a:graphicData>
        </a:graphic>
      </p:graphicFrame>
    </p:spTree>
    <p:extLst>
      <p:ext uri="{BB962C8B-B14F-4D97-AF65-F5344CB8AC3E}">
        <p14:creationId xmlns:p14="http://schemas.microsoft.com/office/powerpoint/2010/main" val="2421763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4DA507D5-AD95-4FF5-A181-F8E75CE10C19}"/>
              </a:ext>
            </a:extLst>
          </p:cNvPr>
          <p:cNvSpPr>
            <a:spLocks noGrp="1"/>
          </p:cNvSpPr>
          <p:nvPr>
            <p:ph type="ctrTitle"/>
          </p:nvPr>
        </p:nvSpPr>
        <p:spPr>
          <a:xfrm>
            <a:off x="658368" y="1490472"/>
            <a:ext cx="6638544" cy="2386584"/>
          </a:xfrm>
        </p:spPr>
        <p:txBody>
          <a:bodyPr anchor="b">
            <a:normAutofit/>
          </a:bodyPr>
          <a:lstStyle/>
          <a:p>
            <a:r>
              <a:rPr lang="en-US"/>
              <a:t>THANK YOU</a:t>
            </a:r>
          </a:p>
        </p:txBody>
      </p:sp>
    </p:spTree>
    <p:extLst>
      <p:ext uri="{BB962C8B-B14F-4D97-AF65-F5344CB8AC3E}">
        <p14:creationId xmlns:p14="http://schemas.microsoft.com/office/powerpoint/2010/main" val="511560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796769F-9909-2A9E-C9AE-089E0696E2A4}"/>
              </a:ext>
            </a:extLst>
          </p:cNvPr>
          <p:cNvSpPr txBox="1"/>
          <p:nvPr/>
        </p:nvSpPr>
        <p:spPr>
          <a:xfrm>
            <a:off x="569468" y="2189263"/>
            <a:ext cx="9520830" cy="2574123"/>
          </a:xfrm>
          <a:prstGeom prst="rect">
            <a:avLst/>
          </a:prstGeom>
        </p:spPr>
        <p:txBody>
          <a:bodyPr vert="horz" lIns="91440" tIns="45720" rIns="91440" bIns="45720" rtlCol="0">
            <a:normAutofit/>
          </a:bodyPr>
          <a:lstStyle/>
          <a:p>
            <a:pPr defTabSz="914400">
              <a:lnSpc>
                <a:spcPts val="2600"/>
              </a:lnSpc>
              <a:spcBef>
                <a:spcPts val="1000"/>
              </a:spcBef>
              <a:buClr>
                <a:srgbClr val="005BBB"/>
              </a:buClr>
            </a:pPr>
            <a:endParaRPr lang="en-US" spc="-50">
              <a:latin typeface="Arial" charset="0"/>
              <a:cs typeface="Arial" charset="0"/>
            </a:endParaRPr>
          </a:p>
          <a:p>
            <a:pPr defTabSz="914400">
              <a:lnSpc>
                <a:spcPts val="2600"/>
              </a:lnSpc>
              <a:spcBef>
                <a:spcPts val="1000"/>
              </a:spcBef>
              <a:buClr>
                <a:srgbClr val="005BBB"/>
              </a:buClr>
            </a:pPr>
            <a:r>
              <a:rPr lang="en-US" sz="2200" spc="-50">
                <a:latin typeface="Arial" charset="0"/>
                <a:cs typeface="Arial" charset="0"/>
              </a:rPr>
              <a:t>Our project focuses on classifying urban sounds using deep learning, specifically Convolutional Neural Networks (CNNs). This is crucial for applications like public safety and urban planning, where accurate sound classification can enhance environmental monitoring and response systems, improving urban living conditions and operational efficiency.</a:t>
            </a:r>
          </a:p>
        </p:txBody>
      </p:sp>
      <p:sp>
        <p:nvSpPr>
          <p:cNvPr id="3" name="TextBox 2">
            <a:extLst>
              <a:ext uri="{FF2B5EF4-FFF2-40B4-BE49-F238E27FC236}">
                <a16:creationId xmlns:a16="http://schemas.microsoft.com/office/drawing/2014/main" id="{BB70174A-6277-B1D7-C701-0E07DD230673}"/>
              </a:ext>
            </a:extLst>
          </p:cNvPr>
          <p:cNvSpPr txBox="1"/>
          <p:nvPr/>
        </p:nvSpPr>
        <p:spPr>
          <a:xfrm>
            <a:off x="566928" y="1316736"/>
            <a:ext cx="10515600" cy="868430"/>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4000" b="0" kern="1200">
                <a:solidFill>
                  <a:schemeClr val="tx2"/>
                </a:solidFill>
                <a:latin typeface="+mj-lt"/>
                <a:ea typeface="Georgia" charset="0"/>
                <a:cs typeface="Georgia" charset="0"/>
              </a:rPr>
              <a:t>PROBLEM STATEMENT</a:t>
            </a:r>
          </a:p>
        </p:txBody>
      </p:sp>
    </p:spTree>
    <p:extLst>
      <p:ext uri="{BB962C8B-B14F-4D97-AF65-F5344CB8AC3E}">
        <p14:creationId xmlns:p14="http://schemas.microsoft.com/office/powerpoint/2010/main" val="2862234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20DBA3-C694-1370-568A-0CC9BB482556}"/>
              </a:ext>
            </a:extLst>
          </p:cNvPr>
          <p:cNvSpPr txBox="1"/>
          <p:nvPr/>
        </p:nvSpPr>
        <p:spPr>
          <a:xfrm>
            <a:off x="704192" y="1944413"/>
            <a:ext cx="9728014" cy="2785378"/>
          </a:xfrm>
          <a:prstGeom prst="rect">
            <a:avLst/>
          </a:prstGeom>
          <a:noFill/>
        </p:spPr>
        <p:txBody>
          <a:bodyPr wrap="square" lIns="91440" tIns="45720" rIns="91440" bIns="45720" anchor="t">
            <a:spAutoFit/>
          </a:bodyPr>
          <a:lstStyle/>
          <a:p>
            <a:endParaRPr lang="en-US" sz="2500">
              <a:solidFill>
                <a:srgbClr val="0D0D0D"/>
              </a:solidFill>
              <a:latin typeface="Arial"/>
              <a:cs typeface="Arial"/>
            </a:endParaRPr>
          </a:p>
          <a:p>
            <a:r>
              <a:rPr lang="en-US" sz="2500" b="0" i="0">
                <a:solidFill>
                  <a:srgbClr val="0D0D0D"/>
                </a:solidFill>
                <a:effectLst/>
                <a:latin typeface="Arial"/>
                <a:cs typeface="Arial"/>
              </a:rPr>
              <a:t>Urban sound classification often employs deep learning for its pattern recognition strength, utilizing </a:t>
            </a:r>
            <a:r>
              <a:rPr lang="en-US" sz="2500">
                <a:solidFill>
                  <a:srgbClr val="0D0D0D"/>
                </a:solidFill>
                <a:latin typeface="Arial"/>
                <a:cs typeface="Arial"/>
              </a:rPr>
              <a:t>'</a:t>
            </a:r>
            <a:r>
              <a:rPr lang="en-US" sz="2500" b="1">
                <a:solidFill>
                  <a:srgbClr val="0D0D0D"/>
                </a:solidFill>
                <a:latin typeface="Arial"/>
                <a:cs typeface="Arial"/>
              </a:rPr>
              <a:t>spectrograms</a:t>
            </a:r>
            <a:r>
              <a:rPr lang="en-US" sz="2500" b="1" i="0">
                <a:solidFill>
                  <a:srgbClr val="0D0D0D"/>
                </a:solidFill>
                <a:effectLst/>
                <a:latin typeface="Arial"/>
                <a:cs typeface="Arial"/>
              </a:rPr>
              <a:t> for feature extraction</a:t>
            </a:r>
            <a:r>
              <a:rPr lang="en-US" sz="2500" b="1">
                <a:solidFill>
                  <a:srgbClr val="0D0D0D"/>
                </a:solidFill>
                <a:latin typeface="Arial"/>
                <a:cs typeface="Arial"/>
              </a:rPr>
              <a:t>'</a:t>
            </a:r>
            <a:r>
              <a:rPr lang="en-US" sz="2500">
                <a:solidFill>
                  <a:srgbClr val="0D0D0D"/>
                </a:solidFill>
                <a:latin typeface="Arial"/>
                <a:cs typeface="Arial"/>
              </a:rPr>
              <a:t>. </a:t>
            </a:r>
            <a:endParaRPr lang="en-US" sz="2500">
              <a:solidFill>
                <a:srgbClr val="666666"/>
              </a:solidFill>
              <a:latin typeface="Arial"/>
              <a:cs typeface="Arial"/>
            </a:endParaRPr>
          </a:p>
          <a:p>
            <a:r>
              <a:rPr lang="en-US" sz="2500" b="0" i="0">
                <a:solidFill>
                  <a:srgbClr val="0D0D0D"/>
                </a:solidFill>
                <a:effectLst/>
                <a:latin typeface="Arial"/>
                <a:cs typeface="Arial"/>
              </a:rPr>
              <a:t>Previous studies, such as those using the UrbanSound8K dataset, typically involve CNNs that classify sounds like car horns and sirens based on these features</a:t>
            </a:r>
            <a:endParaRPr lang="en-US" sz="2500">
              <a:latin typeface="Arial"/>
              <a:cs typeface="Arial"/>
            </a:endParaRPr>
          </a:p>
        </p:txBody>
      </p:sp>
    </p:spTree>
    <p:extLst>
      <p:ext uri="{BB962C8B-B14F-4D97-AF65-F5344CB8AC3E}">
        <p14:creationId xmlns:p14="http://schemas.microsoft.com/office/powerpoint/2010/main" val="1033371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569467" y="2189264"/>
            <a:ext cx="9021099" cy="3041956"/>
          </a:xfrm>
        </p:spPr>
        <p:txBody>
          <a:bodyPr vert="horz" lIns="91440" tIns="45720" rIns="91440" bIns="45720" rtlCol="0">
            <a:normAutofit/>
          </a:bodyPr>
          <a:lstStyle/>
          <a:p>
            <a:endParaRPr lang="en-US" sz="2200">
              <a:effectLst/>
            </a:endParaRPr>
          </a:p>
          <a:p>
            <a:r>
              <a:rPr lang="en-US" sz="2200">
                <a:effectLst/>
              </a:rPr>
              <a:t>Our approach enhances these models by incorporating deeper convolutional layers and extensive normalization, coupled with dynamic parameter adjustments during training. This methodology aims to improve adaptability and reduce overfitting, setting our project apart from more static training models in earlier works</a:t>
            </a:r>
            <a:endParaRPr lang="en-US" sz="2200"/>
          </a:p>
        </p:txBody>
      </p:sp>
      <p:sp>
        <p:nvSpPr>
          <p:cNvPr id="3" name="TextBox 2">
            <a:extLst>
              <a:ext uri="{FF2B5EF4-FFF2-40B4-BE49-F238E27FC236}">
                <a16:creationId xmlns:a16="http://schemas.microsoft.com/office/drawing/2014/main" id="{4292D2CA-9443-724C-DBDD-4A4D148CFF10}"/>
              </a:ext>
            </a:extLst>
          </p:cNvPr>
          <p:cNvSpPr txBox="1"/>
          <p:nvPr/>
        </p:nvSpPr>
        <p:spPr>
          <a:xfrm>
            <a:off x="569468" y="882520"/>
            <a:ext cx="10784332" cy="1169563"/>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defTabSz="914400">
              <a:lnSpc>
                <a:spcPct val="90000"/>
              </a:lnSpc>
              <a:spcBef>
                <a:spcPct val="0"/>
              </a:spcBef>
              <a:spcAft>
                <a:spcPts val="600"/>
              </a:spcAft>
            </a:pPr>
            <a:r>
              <a:rPr lang="en-US" sz="4000" b="0" kern="1200" baseline="0">
                <a:solidFill>
                  <a:schemeClr val="tx2"/>
                </a:solidFill>
                <a:latin typeface="+mj-lt"/>
                <a:ea typeface="Georgia" charset="0"/>
                <a:cs typeface="Georgia" charset="0"/>
              </a:rPr>
              <a:t>Approach</a:t>
            </a:r>
          </a:p>
        </p:txBody>
      </p:sp>
    </p:spTree>
    <p:extLst>
      <p:ext uri="{BB962C8B-B14F-4D97-AF65-F5344CB8AC3E}">
        <p14:creationId xmlns:p14="http://schemas.microsoft.com/office/powerpoint/2010/main" val="438157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8557757" cy="3732425"/>
          </a:xfrm>
        </p:spPr>
        <p:txBody>
          <a:bodyPr vert="horz" lIns="91440" tIns="45720" rIns="91440" bIns="45720" rtlCol="0">
            <a:normAutofit/>
          </a:bodyPr>
          <a:lstStyle/>
          <a:p>
            <a:pPr marL="285750" indent="-285750">
              <a:buFont typeface="Arial" panose="020B0604020202020204" pitchFamily="34" charset="0"/>
              <a:buChar char="•"/>
            </a:pPr>
            <a:endParaRPr lang="en-US" sz="2200"/>
          </a:p>
          <a:p>
            <a:pPr marL="285750" indent="-285750">
              <a:buFont typeface="Arial" panose="020B0604020202020204" pitchFamily="34" charset="0"/>
              <a:buChar char="•"/>
            </a:pPr>
            <a:r>
              <a:rPr lang="en-US" sz="2200"/>
              <a:t>Our project utilizes the Urban Sound Classification dataset, comprising urban audio files from folds 1 to 4, including gunshot sounds. </a:t>
            </a:r>
          </a:p>
          <a:p>
            <a:pPr marL="285750" lvl="0" indent="-285750">
              <a:buFont typeface="Arial" panose="020B0604020202020204" pitchFamily="34" charset="0"/>
              <a:buChar char="•"/>
            </a:pPr>
            <a:r>
              <a:rPr lang="en-US" sz="2200"/>
              <a:t>We preprocess the data by converting audio files into mel-spectrograms, normalizing amplitudes to decibels, and scaling pixel values. These steps ensure uniform data representation essential for accurate deep learning model training.</a:t>
            </a:r>
          </a:p>
        </p:txBody>
      </p:sp>
      <p:sp>
        <p:nvSpPr>
          <p:cNvPr id="4" name="Title 3"/>
          <p:cNvSpPr>
            <a:spLocks noGrp="1"/>
          </p:cNvSpPr>
          <p:nvPr>
            <p:ph type="title"/>
          </p:nvPr>
        </p:nvSpPr>
        <p:spPr>
          <a:xfrm>
            <a:off x="566928" y="1316736"/>
            <a:ext cx="10515600" cy="868430"/>
          </a:xfrm>
        </p:spPr>
        <p:txBody>
          <a:bodyPr anchor="b">
            <a:normAutofit/>
          </a:bodyPr>
          <a:lstStyle/>
          <a:p>
            <a:r>
              <a:rPr lang="en-US" sz="4000"/>
              <a:t>Dataset</a:t>
            </a:r>
          </a:p>
        </p:txBody>
      </p:sp>
    </p:spTree>
    <p:extLst>
      <p:ext uri="{BB962C8B-B14F-4D97-AF65-F5344CB8AC3E}">
        <p14:creationId xmlns:p14="http://schemas.microsoft.com/office/powerpoint/2010/main" val="193888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B694EA3-689B-A432-ABA0-F9AD3E39247C}"/>
              </a:ext>
            </a:extLst>
          </p:cNvPr>
          <p:cNvSpPr>
            <a:spLocks noGrp="1"/>
          </p:cNvSpPr>
          <p:nvPr>
            <p:ph type="body" idx="10"/>
          </p:nvPr>
        </p:nvSpPr>
        <p:spPr/>
        <p:txBody>
          <a:bodyPr vert="horz" lIns="182880" tIns="45720" rIns="182880" bIns="45720" rtlCol="0" anchor="t">
            <a:noAutofit/>
          </a:bodyPr>
          <a:lstStyle/>
          <a:p>
            <a:r>
              <a:rPr lang="en-US" b="1">
                <a:latin typeface="Arial"/>
                <a:cs typeface="Arial"/>
              </a:rPr>
              <a:t>Model Overview</a:t>
            </a:r>
            <a:endParaRPr lang="en-US">
              <a:latin typeface="Arial"/>
              <a:cs typeface="Arial"/>
            </a:endParaRPr>
          </a:p>
          <a:p>
            <a:r>
              <a:rPr lang="en-US" b="1">
                <a:latin typeface="Arial"/>
                <a:cs typeface="Arial"/>
              </a:rPr>
              <a:t>Hybrid Model Design – Transformer model (best model)</a:t>
            </a:r>
            <a:endParaRPr lang="en-US"/>
          </a:p>
          <a:p>
            <a:r>
              <a:rPr lang="en-US">
                <a:latin typeface="Arial"/>
                <a:cs typeface="Arial"/>
              </a:rPr>
              <a:t>Hybrid Model combines CNNs for feature extraction and Transformers for sequence analysis.</a:t>
            </a:r>
            <a:endParaRPr lang="en-US"/>
          </a:p>
          <a:p>
            <a:r>
              <a:rPr lang="en-US">
                <a:latin typeface="Arial"/>
                <a:cs typeface="Arial"/>
              </a:rPr>
              <a:t>Three CNN layers (128, 256, 128 filters), each followed by max pooling.</a:t>
            </a:r>
            <a:endParaRPr lang="en-US"/>
          </a:p>
          <a:p>
            <a:r>
              <a:rPr lang="en-US">
                <a:latin typeface="Arial"/>
                <a:cs typeface="Arial"/>
              </a:rPr>
              <a:t>Positional Encoding added post-CNN for temporal context.</a:t>
            </a:r>
            <a:endParaRPr lang="en-US"/>
          </a:p>
          <a:p>
            <a:r>
              <a:rPr lang="en-US">
                <a:latin typeface="Arial"/>
                <a:cs typeface="Arial"/>
              </a:rPr>
              <a:t>Transformer uses multi-head attention to enhance dependency capture.</a:t>
            </a:r>
            <a:endParaRPr lang="en-US"/>
          </a:p>
          <a:p>
            <a:endParaRPr lang="en-US"/>
          </a:p>
        </p:txBody>
      </p:sp>
      <p:sp>
        <p:nvSpPr>
          <p:cNvPr id="3" name="Title 2">
            <a:extLst>
              <a:ext uri="{FF2B5EF4-FFF2-40B4-BE49-F238E27FC236}">
                <a16:creationId xmlns:a16="http://schemas.microsoft.com/office/drawing/2014/main" id="{D90EA66F-91CF-992C-F62D-40A4B38909DE}"/>
              </a:ext>
            </a:extLst>
          </p:cNvPr>
          <p:cNvSpPr>
            <a:spLocks noGrp="1"/>
          </p:cNvSpPr>
          <p:nvPr>
            <p:ph type="title"/>
          </p:nvPr>
        </p:nvSpPr>
        <p:spPr/>
        <p:txBody>
          <a:bodyPr/>
          <a:lstStyle/>
          <a:p>
            <a:r>
              <a:rPr lang="en-US"/>
              <a:t>Methods </a:t>
            </a:r>
          </a:p>
        </p:txBody>
      </p:sp>
    </p:spTree>
    <p:extLst>
      <p:ext uri="{BB962C8B-B14F-4D97-AF65-F5344CB8AC3E}">
        <p14:creationId xmlns:p14="http://schemas.microsoft.com/office/powerpoint/2010/main" val="1113040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466575-7651-BE76-F186-2ED88E145411}"/>
              </a:ext>
            </a:extLst>
          </p:cNvPr>
          <p:cNvSpPr>
            <a:spLocks noGrp="1"/>
          </p:cNvSpPr>
          <p:nvPr>
            <p:ph type="body" idx="10"/>
          </p:nvPr>
        </p:nvSpPr>
        <p:spPr/>
        <p:txBody>
          <a:bodyPr vert="horz" lIns="182880" tIns="45720" rIns="182880" bIns="45720" rtlCol="0" anchor="t">
            <a:noAutofit/>
          </a:bodyPr>
          <a:lstStyle/>
          <a:p>
            <a:endParaRPr lang="en-US">
              <a:latin typeface="Arial"/>
              <a:cs typeface="Arial"/>
            </a:endParaRPr>
          </a:p>
          <a:p>
            <a:r>
              <a:rPr lang="en-US">
                <a:latin typeface="Arial"/>
                <a:cs typeface="Arial"/>
              </a:rPr>
              <a:t>Tested Basic CNN Model for straightforward spatial feature extraction.</a:t>
            </a:r>
            <a:endParaRPr lang="en-US"/>
          </a:p>
          <a:p>
            <a:r>
              <a:rPr lang="en-US">
                <a:latin typeface="Arial"/>
                <a:cs typeface="Arial"/>
              </a:rPr>
              <a:t>Explored CNN-LSTM Hybrid for temporal dependencies, less effective for urban sounds.</a:t>
            </a:r>
            <a:endParaRPr lang="en-US"/>
          </a:p>
          <a:p>
            <a:r>
              <a:rPr lang="en-US">
                <a:latin typeface="Arial"/>
                <a:cs typeface="Arial"/>
              </a:rPr>
              <a:t>Evaluated Enhanced CNN Model, improved but lacked temporal depth.</a:t>
            </a:r>
            <a:endParaRPr lang="en-US"/>
          </a:p>
          <a:p>
            <a:r>
              <a:rPr lang="en-US">
                <a:latin typeface="Arial"/>
                <a:cs typeface="Arial"/>
              </a:rPr>
              <a:t>Best performance achieved with CNN-Transformer Hybrid.</a:t>
            </a:r>
            <a:endParaRPr lang="en-US"/>
          </a:p>
          <a:p>
            <a:endParaRPr lang="en-US"/>
          </a:p>
        </p:txBody>
      </p:sp>
      <p:sp>
        <p:nvSpPr>
          <p:cNvPr id="3" name="Title 2">
            <a:extLst>
              <a:ext uri="{FF2B5EF4-FFF2-40B4-BE49-F238E27FC236}">
                <a16:creationId xmlns:a16="http://schemas.microsoft.com/office/drawing/2014/main" id="{9AAB924E-43A0-727F-627E-AADB452E03FF}"/>
              </a:ext>
            </a:extLst>
          </p:cNvPr>
          <p:cNvSpPr>
            <a:spLocks noGrp="1"/>
          </p:cNvSpPr>
          <p:nvPr>
            <p:ph type="title"/>
          </p:nvPr>
        </p:nvSpPr>
        <p:spPr/>
        <p:txBody>
          <a:bodyPr/>
          <a:lstStyle/>
          <a:p>
            <a:r>
              <a:rPr lang="en-US"/>
              <a:t>Comparisions</a:t>
            </a:r>
          </a:p>
        </p:txBody>
      </p:sp>
    </p:spTree>
    <p:extLst>
      <p:ext uri="{BB962C8B-B14F-4D97-AF65-F5344CB8AC3E}">
        <p14:creationId xmlns:p14="http://schemas.microsoft.com/office/powerpoint/2010/main" val="3150268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8;p19">
            <a:extLst>
              <a:ext uri="{FF2B5EF4-FFF2-40B4-BE49-F238E27FC236}">
                <a16:creationId xmlns:a16="http://schemas.microsoft.com/office/drawing/2014/main" id="{53738183-E4DD-9359-BB2F-28A5DDB923A9}"/>
              </a:ext>
            </a:extLst>
          </p:cNvPr>
          <p:cNvSpPr txBox="1"/>
          <p:nvPr/>
        </p:nvSpPr>
        <p:spPr>
          <a:xfrm>
            <a:off x="566928" y="1316736"/>
            <a:ext cx="10515600" cy="868430"/>
          </a:xfrm>
          <a:prstGeom prst="rect">
            <a:avLst/>
          </a:prstGeom>
        </p:spPr>
        <p:txBody>
          <a:bodyPr spcFirstLastPara="1" vert="horz" lIns="91440" tIns="45720" rIns="91440" bIns="45720" rtlCol="0" anchor="b" anchorCtr="0">
            <a:normAutofit fontScale="92500" lnSpcReduction="20000"/>
          </a:bodyPr>
          <a:lstStyle/>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r>
              <a:rPr lang="en-US" sz="2500" b="0" kern="1200">
                <a:solidFill>
                  <a:schemeClr val="tx2"/>
                </a:solidFill>
                <a:latin typeface="+mj-lt"/>
                <a:ea typeface="Georgia" charset="0"/>
                <a:cs typeface="Georgia" charset="0"/>
              </a:rPr>
              <a:t>Model Architecture:</a:t>
            </a: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a:p>
            <a:pPr marL="0" lvl="0" indent="0" defTabSz="914400">
              <a:lnSpc>
                <a:spcPct val="90000"/>
              </a:lnSpc>
              <a:spcBef>
                <a:spcPct val="0"/>
              </a:spcBef>
              <a:spcAft>
                <a:spcPts val="600"/>
              </a:spcAft>
            </a:pPr>
            <a:endParaRPr lang="en-US" sz="1200" b="0" kern="1200">
              <a:solidFill>
                <a:schemeClr val="tx2"/>
              </a:solidFill>
              <a:latin typeface="+mj-lt"/>
              <a:ea typeface="Georgia" charset="0"/>
              <a:cs typeface="Georgia" charset="0"/>
            </a:endParaRPr>
          </a:p>
        </p:txBody>
      </p:sp>
      <p:pic>
        <p:nvPicPr>
          <p:cNvPr id="2" name="Picture 1" descr="A diagram of a layer&#10;&#10;Description automatically generated">
            <a:extLst>
              <a:ext uri="{FF2B5EF4-FFF2-40B4-BE49-F238E27FC236}">
                <a16:creationId xmlns:a16="http://schemas.microsoft.com/office/drawing/2014/main" id="{994ED686-C2F9-7087-11E2-F363B9AF7537}"/>
              </a:ext>
            </a:extLst>
          </p:cNvPr>
          <p:cNvPicPr>
            <a:picLocks noChangeAspect="1"/>
          </p:cNvPicPr>
          <p:nvPr/>
        </p:nvPicPr>
        <p:blipFill>
          <a:blip r:embed="rId2"/>
          <a:stretch>
            <a:fillRect/>
          </a:stretch>
        </p:blipFill>
        <p:spPr>
          <a:xfrm>
            <a:off x="1914525" y="1709737"/>
            <a:ext cx="8362950" cy="3438525"/>
          </a:xfrm>
          <a:prstGeom prst="rect">
            <a:avLst/>
          </a:prstGeom>
        </p:spPr>
      </p:pic>
    </p:spTree>
    <p:extLst>
      <p:ext uri="{BB962C8B-B14F-4D97-AF65-F5344CB8AC3E}">
        <p14:creationId xmlns:p14="http://schemas.microsoft.com/office/powerpoint/2010/main" val="1368120358"/>
      </p:ext>
    </p:extLst>
  </p:cSld>
  <p:clrMapOvr>
    <a:masterClrMapping/>
  </p:clrMapOvr>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C046F0371F05B4DB07AAB9770617D8D" ma:contentTypeVersion="1" ma:contentTypeDescription="Create a new document." ma:contentTypeScope="" ma:versionID="556ee9d18c68a86cc178982aba936046">
  <xsd:schema xmlns:xsd="http://www.w3.org/2001/XMLSchema" xmlns:xs="http://www.w3.org/2001/XMLSchema" xmlns:p="http://schemas.microsoft.com/office/2006/metadata/properties" xmlns:ns3="fecfcc25-baa8-4849-8cb5-0026256c25ac" targetNamespace="http://schemas.microsoft.com/office/2006/metadata/properties" ma:root="true" ma:fieldsID="53fdc3d2e8008d69d84643c0a49cdc82" ns3:_="">
    <xsd:import namespace="fecfcc25-baa8-4849-8cb5-0026256c25ac"/>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cfcc25-baa8-4849-8cb5-0026256c25ac"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A01FE69-9741-4874-AD1F-86DE4ADE2B0A}">
  <ds:schemaRefs>
    <ds:schemaRef ds:uri="fecfcc25-baa8-4849-8cb5-0026256c25a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72EED2E-BC3D-4E1E-AE01-E5C9EC12C62C}">
  <ds:schemaRefs>
    <ds:schemaRef ds:uri="fecfcc25-baa8-4849-8cb5-0026256c25a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E3329BA-8D44-4EC2-883F-5C24B4BAB53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24</Slides>
  <Notes>1</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UB Powerpoint Template</vt:lpstr>
      <vt:lpstr>                          URBAN SOUND CLASSIFICATION USING DEEP LEARNING  </vt:lpstr>
      <vt:lpstr>By: epuru sai muralidhar  revanth balineni Shashank reddy kapu</vt:lpstr>
      <vt:lpstr>PowerPoint Presentation</vt:lpstr>
      <vt:lpstr>PowerPoint Presentation</vt:lpstr>
      <vt:lpstr>PowerPoint Presentation</vt:lpstr>
      <vt:lpstr>Dataset</vt:lpstr>
      <vt:lpstr>Methods </vt:lpstr>
      <vt:lpstr>Comparisions</vt:lpstr>
      <vt:lpstr>PowerPoint Presentation</vt:lpstr>
      <vt:lpstr>PowerPoint Presentation</vt:lpstr>
      <vt:lpstr>Result Evaluation</vt:lpstr>
      <vt:lpstr>Confusion Matrix</vt:lpstr>
      <vt:lpstr>Hyperparameter optimized model:</vt:lpstr>
      <vt:lpstr>Result Evaluation</vt:lpstr>
      <vt:lpstr>Enhanced CNN-LSTM Model Architecture</vt:lpstr>
      <vt:lpstr>Result Evaluation</vt:lpstr>
      <vt:lpstr>PowerPoint Presentation</vt:lpstr>
      <vt:lpstr>Transformer Model Architecture</vt:lpstr>
      <vt:lpstr>Result Evaluation</vt:lpstr>
      <vt:lpstr>Confusion Matrix</vt:lpstr>
      <vt:lpstr>  Analysis Table</vt:lpstr>
      <vt:lpstr>Key Observations</vt:lpstr>
      <vt:lpstr>Contributions: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revision>20</cp:revision>
  <cp:lastPrinted>2016-07-18T17:32:49Z</cp:lastPrinted>
  <dcterms:created xsi:type="dcterms:W3CDTF">2016-06-28T14:05:07Z</dcterms:created>
  <dcterms:modified xsi:type="dcterms:W3CDTF">2024-05-03T01:24:14Z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0x0101008C046F0371F05B4DB07AAB9770617D8D</vt:lpwstr>
  </property>
</Properties>
</file>

<file path=docProps/thumbnail.jpeg>
</file>